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  <p:sldMasterId id="2147483726" r:id="rId2"/>
  </p:sldMasterIdLst>
  <p:notesMasterIdLst>
    <p:notesMasterId r:id="rId15"/>
  </p:notesMasterIdLst>
  <p:handoutMasterIdLst>
    <p:handoutMasterId r:id="rId16"/>
  </p:handoutMasterIdLst>
  <p:sldIdLst>
    <p:sldId id="408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0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9563" autoAdjust="0"/>
  </p:normalViewPr>
  <p:slideViewPr>
    <p:cSldViewPr snapToGrid="0" snapToObjects="1">
      <p:cViewPr varScale="1">
        <p:scale>
          <a:sx n="106" d="100"/>
          <a:sy n="106" d="100"/>
        </p:scale>
        <p:origin x="-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52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71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40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91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75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03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69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51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35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80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55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2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74EA-D7A2-401A-B90D-756AB39A8824}" type="datetime1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787E-F0BF-423E-AE3F-9E664DEC497A}" type="datetime1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408C-5A53-4FCD-A257-C7A255C3FCB4}" type="datetime1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56B8-2C4A-4427-9194-B7942E23CEF6}" type="datetime1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F7E8-6DF3-452E-98E1-043BD352EAC2}" type="datetime1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DC25-26E8-4038-8761-6C992FA59ECD}" type="datetime1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073F-7209-405F-A1C9-33E0BFFCE146}" type="datetime1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B0F-F6A4-4909-A356-CBC663A75461}" type="datetime1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82FB-F219-4293-AF2F-B1E3F6E242AE}" type="datetime1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26D9-D3D8-4AEC-A550-4BFCCFD90D3C}" type="datetime1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DB46-DF12-4DA4-AF08-81E6AA1DB156}" type="datetime1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1CFC-564B-4B21-BA32-CF9303F0D7DA}" type="datetime1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C534-9467-4877-A6C3-76EF44348F4E}" type="datetime1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3263-3589-410E-9C30-A691118C0760}" type="datetime1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F6F07-2649-4A15-A224-57BCC99C2B8B}" type="datetime1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B494-B980-4208-A995-48A741468FAD}" type="datetime1">
              <a:rPr lang="en-US" smtClean="0"/>
              <a:t>8/27/2015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B384-1B99-4A91-920D-76F2AA41ACA0}" type="datetime1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7D72-C69C-4C97-9D4C-45D8B8C5F690}" type="datetime1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0F06-CEED-401A-B72B-86A0177B0A2D}" type="datetime1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A91DA-3161-41D8-8DAE-AD7BB9B57546}" type="datetime1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86E5-51B9-41E4-9CE9-64A5AF7B1D72}" type="datetime1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40FD-C058-4F47-BF9B-90DB7CE15EE6}" type="datetime1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2E8AD45-AA82-415B-B1FF-D9E5A5D44D18}" type="datetime1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2015 (Last edit: 2/26/2015)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37B9D-7DE7-4F54-BC40-949648F963B7}" type="datetime1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2015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droidsrobotics.or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en-US" sz="3200" dirty="0" smtClean="0"/>
              <a:t>BEGINNER EV3 PROGRAMMING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Lesson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 Droids Robotics</a:t>
            </a:r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88" y="2713113"/>
            <a:ext cx="8187512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Topic Covered: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Turning</a:t>
            </a: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62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00B050"/>
                </a:solidFill>
              </a:rPr>
              <a:t>Challenge </a:t>
            </a:r>
            <a:r>
              <a:rPr lang="en-US" u="sng" dirty="0" smtClean="0">
                <a:solidFill>
                  <a:srgbClr val="00B050"/>
                </a:solidFill>
              </a:rPr>
              <a:t>2</a:t>
            </a:r>
            <a:endParaRPr lang="en-US" u="sng" dirty="0">
              <a:solidFill>
                <a:srgbClr val="00B050"/>
              </a:solidFill>
            </a:endParaRPr>
          </a:p>
          <a:p>
            <a:r>
              <a:rPr lang="en-US" b="0" dirty="0" smtClean="0"/>
              <a:t>You probably used a </a:t>
            </a:r>
            <a:r>
              <a:rPr lang="en-US" dirty="0" smtClean="0"/>
              <a:t>spin turn </a:t>
            </a:r>
            <a:r>
              <a:rPr lang="en-US" b="0" dirty="0" smtClean="0"/>
              <a:t>because it is better for tighter turns and gets you closer to the starting point!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260699"/>
            <a:ext cx="392242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u="sng" dirty="0">
                <a:solidFill>
                  <a:srgbClr val="00B050"/>
                </a:solidFill>
              </a:rPr>
              <a:t>Challenge 1</a:t>
            </a:r>
          </a:p>
          <a:p>
            <a:r>
              <a:rPr lang="en-US" b="0" dirty="0" smtClean="0"/>
              <a:t>You probably used a combination of move steering to go straight and do </a:t>
            </a:r>
            <a:r>
              <a:rPr lang="en-US" dirty="0" smtClean="0"/>
              <a:t>pivot turns</a:t>
            </a:r>
            <a:r>
              <a:rPr lang="en-US" b="0" dirty="0" smtClean="0"/>
              <a:t> to go around the box.</a:t>
            </a:r>
            <a:endParaRPr lang="en-US" b="0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285673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741879" y="3987992"/>
            <a:ext cx="1716544" cy="2159083"/>
            <a:chOff x="741879" y="3987992"/>
            <a:chExt cx="1716544" cy="2159083"/>
          </a:xfrm>
        </p:grpSpPr>
        <p:sp>
          <p:nvSpPr>
            <p:cNvPr id="37" name="Rectangle 36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 rot="18292411">
              <a:off x="1848335" y="5536987"/>
              <a:ext cx="572287" cy="647889"/>
              <a:chOff x="6517598" y="1384746"/>
              <a:chExt cx="1188616" cy="1371767"/>
            </a:xfrm>
          </p:grpSpPr>
          <p:grpSp>
            <p:nvGrpSpPr>
              <p:cNvPr id="45" name="Group 44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50" name="Rounded Rectangle 49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ounded Rectangle 50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4" name="Oval 7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5584553" y="3823941"/>
            <a:ext cx="1608587" cy="2648734"/>
            <a:chOff x="5584553" y="3823941"/>
            <a:chExt cx="1608587" cy="2648734"/>
          </a:xfrm>
        </p:grpSpPr>
        <p:cxnSp>
          <p:nvCxnSpPr>
            <p:cNvPr id="76" name="Straight Arrow Connector 7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5584553" y="5734011"/>
              <a:ext cx="9532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Start and End position</a:t>
              </a:r>
              <a:endParaRPr lang="en-US" sz="1400" dirty="0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Snip Same Side Corner Rectangle 78"/>
            <p:cNvSpPr/>
            <p:nvPr/>
          </p:nvSpPr>
          <p:spPr>
            <a:xfrm>
              <a:off x="6512181" y="5776527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First Base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 rot="16200000">
              <a:off x="6634074" y="5339709"/>
              <a:ext cx="367491" cy="560044"/>
              <a:chOff x="6517601" y="1130529"/>
              <a:chExt cx="1203194" cy="1625984"/>
            </a:xfrm>
          </p:grpSpPr>
          <p:grpSp>
            <p:nvGrpSpPr>
              <p:cNvPr id="82" name="Group 81"/>
              <p:cNvGrpSpPr/>
              <p:nvPr/>
            </p:nvGrpSpPr>
            <p:grpSpPr>
              <a:xfrm rot="5400000">
                <a:off x="6529019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85" name="Rounded Rectangle 84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87" name="Rounded Rectangle 86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88" name="Oval 87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>
                <a:off x="7255174" y="1130529"/>
                <a:ext cx="465621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sp>
          <p:nvSpPr>
            <p:cNvPr id="81" name="Snip Same Side Corner Rectangle 80"/>
            <p:cNvSpPr/>
            <p:nvPr/>
          </p:nvSpPr>
          <p:spPr>
            <a:xfrm>
              <a:off x="6519559" y="3823941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Second Base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564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An Attachment ARM, not just the wheels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5830"/>
            <a:ext cx="4779098" cy="457424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Attach a medium motor to Port A or a large motor to Port D as needed.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Move Steering vs. Motor Block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For moving your wheels you should use a Move Steering Block that syncs both wheel motors (see intermediate lesson called Move Blocks to learn about sync)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For moving an attachment arm, you use either a Medium Motor Block or a Large Motor Block because you don’t need to sync your motors.</a:t>
            </a:r>
          </a:p>
          <a:p>
            <a:endParaRPr lang="en-US" dirty="0"/>
          </a:p>
        </p:txBody>
      </p:sp>
      <p:pic>
        <p:nvPicPr>
          <p:cNvPr id="4" name="Picture 3" descr="Screen Shot 2014-08-07 at 1.45.3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8774" y="4725954"/>
            <a:ext cx="3263900" cy="1333500"/>
          </a:xfrm>
          <a:prstGeom prst="rect">
            <a:avLst/>
          </a:prstGeom>
        </p:spPr>
      </p:pic>
      <p:pic>
        <p:nvPicPr>
          <p:cNvPr id="5" name="Picture 4" descr="Screen Shot 2014-08-07 at 1.45.0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4174" y="2117724"/>
            <a:ext cx="3238500" cy="142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77624" y="1779623"/>
            <a:ext cx="2654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Medium Motor Block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77624" y="4404322"/>
            <a:ext cx="2654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 Motor Block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7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Seshan from Droids Robotics.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Author’s Email: </a:t>
            </a:r>
            <a:r>
              <a:rPr lang="en-US" sz="1800" dirty="0" smtClean="0">
                <a:hlinkClick r:id="rId3"/>
              </a:rPr>
              <a:t>team@droidsrobotics.org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2/26/2015)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to turn the robot a desired number of degrees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the differences between Spin and Pivot Turns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how to program two different type of turns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Connector 92"/>
          <p:cNvCxnSpPr/>
          <p:nvPr/>
        </p:nvCxnSpPr>
        <p:spPr>
          <a:xfrm>
            <a:off x="3584593" y="5364706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99153" y="5350552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76087" y="2251740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 Vs. SPIN Turns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6087" y="977739"/>
            <a:ext cx="549786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180 Degree Pivot Turn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087" y="3868344"/>
            <a:ext cx="549786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180 Degree Spin Turn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189" y="1255771"/>
            <a:ext cx="2805025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Notice where the robot ends in both pictures after a 180 degree turn. </a:t>
            </a:r>
          </a:p>
          <a:p>
            <a:endParaRPr lang="en-US" dirty="0"/>
          </a:p>
          <a:p>
            <a:r>
              <a:rPr lang="en-US" dirty="0" smtClean="0"/>
              <a:t>In the Spin Turn, the robot moves a lot less and that makes Spin Turns are great for tight positions. Spin turns tend to be a bit faster but also a little less accurate.</a:t>
            </a:r>
          </a:p>
          <a:p>
            <a:endParaRPr lang="en-US" dirty="0"/>
          </a:p>
          <a:p>
            <a:r>
              <a:rPr lang="en-US" dirty="0" smtClean="0"/>
              <a:t>So when you need to make turns, you should decide which turn is best for you!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 rot="10800000">
            <a:off x="4133980" y="4741368"/>
            <a:ext cx="1164830" cy="1126313"/>
            <a:chOff x="6507215" y="1439970"/>
            <a:chExt cx="1164830" cy="1407778"/>
          </a:xfrm>
        </p:grpSpPr>
        <p:grpSp>
          <p:nvGrpSpPr>
            <p:cNvPr id="11" name="Group 10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0800000">
              <a:off x="7102544" y="2478417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200" y="437357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 Position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894082" y="437584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 Position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82172" y="5404910"/>
            <a:ext cx="1339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Motors </a:t>
            </a:r>
          </a:p>
          <a:p>
            <a:pPr algn="ctr"/>
            <a:r>
              <a:rPr lang="en-US" dirty="0" smtClean="0"/>
              <a:t>B and C Move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 rot="10800000">
            <a:off x="4051860" y="2570197"/>
            <a:ext cx="1164830" cy="1120703"/>
            <a:chOff x="6507215" y="1439970"/>
            <a:chExt cx="1164830" cy="1428169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 rot="10800000">
              <a:off x="7102544" y="249880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342777" y="2331936"/>
            <a:ext cx="133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Motor </a:t>
            </a:r>
          </a:p>
          <a:p>
            <a:pPr algn="ctr"/>
            <a:r>
              <a:rPr lang="en-US" dirty="0" smtClean="0"/>
              <a:t>B Moves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" y="2918543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 Position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894858" y="172537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 Position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892871" y="1619169"/>
            <a:ext cx="1386064" cy="1149437"/>
            <a:chOff x="892871" y="1599143"/>
            <a:chExt cx="1386064" cy="1464787"/>
          </a:xfrm>
        </p:grpSpPr>
        <p:grpSp>
          <p:nvGrpSpPr>
            <p:cNvPr id="30" name="Group 29"/>
            <p:cNvGrpSpPr/>
            <p:nvPr/>
          </p:nvGrpSpPr>
          <p:grpSpPr>
            <a:xfrm>
              <a:off x="892871" y="1599143"/>
              <a:ext cx="1199001" cy="1464787"/>
              <a:chOff x="6507213" y="1291726"/>
              <a:chExt cx="1199001" cy="1464787"/>
            </a:xfrm>
          </p:grpSpPr>
          <p:grpSp>
            <p:nvGrpSpPr>
              <p:cNvPr id="31" name="Group 3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4" name="Rounded Rectangle 3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7" name="Oval 3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7216809" y="1291726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53" name="Curved Connector 52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648829" y="4706212"/>
            <a:ext cx="1485589" cy="1155897"/>
            <a:chOff x="648829" y="4735413"/>
            <a:chExt cx="1485589" cy="1444755"/>
          </a:xfrm>
        </p:grpSpPr>
        <p:grpSp>
          <p:nvGrpSpPr>
            <p:cNvPr id="18" name="Group 17"/>
            <p:cNvGrpSpPr/>
            <p:nvPr/>
          </p:nvGrpSpPr>
          <p:grpSpPr>
            <a:xfrm>
              <a:off x="809518" y="4735413"/>
              <a:ext cx="1199001" cy="1444755"/>
              <a:chOff x="6507213" y="1311758"/>
              <a:chExt cx="1199001" cy="1444755"/>
            </a:xfrm>
          </p:grpSpPr>
          <p:grpSp>
            <p:nvGrpSpPr>
              <p:cNvPr id="19" name="Group 1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2" name="Rounded Rectangle 2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7216809" y="1311758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58" name="Curved Connector 57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3393155" y="2219824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9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Pivot and Spin turns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692910"/>
              </p:ext>
            </p:extLst>
          </p:nvPr>
        </p:nvGraphicFramePr>
        <p:xfrm>
          <a:off x="729916" y="1535189"/>
          <a:ext cx="7693293" cy="271319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28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6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7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423">
                <a:tc gridSpan="4">
                  <a:txBody>
                    <a:bodyPr/>
                    <a:lstStyle/>
                    <a:p>
                      <a:pPr lvl="1" algn="ctr"/>
                      <a:r>
                        <a:rPr lang="en-US" dirty="0" smtClean="0"/>
                        <a:t>Steering Value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2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5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Pivot Turn Right</a:t>
                      </a: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Pivot Turn Left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Spin Turn Right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Spin</a:t>
                      </a:r>
                      <a:r>
                        <a:rPr lang="en-US" baseline="0" dirty="0" smtClean="0"/>
                        <a:t> Turn Left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" name="Picture 12" descr="6qc3Nq_aAkpt60pdvww4gFaPQxXNE3yZQQdwOo3LEO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3315" y="4478540"/>
            <a:ext cx="2846057" cy="1572108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 flipV="1">
            <a:off x="3856092" y="4876150"/>
            <a:ext cx="376001" cy="100735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79020" y="6050648"/>
            <a:ext cx="316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 Steering value here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291186" y="2383237"/>
            <a:ext cx="1144819" cy="1069096"/>
            <a:chOff x="892871" y="1572048"/>
            <a:chExt cx="1386064" cy="1452220"/>
          </a:xfrm>
        </p:grpSpPr>
        <p:grpSp>
          <p:nvGrpSpPr>
            <p:cNvPr id="11" name="Group 10"/>
            <p:cNvGrpSpPr/>
            <p:nvPr/>
          </p:nvGrpSpPr>
          <p:grpSpPr>
            <a:xfrm>
              <a:off x="892871" y="1572048"/>
              <a:ext cx="1199001" cy="1452220"/>
              <a:chOff x="6507213" y="1264631"/>
              <a:chExt cx="1199001" cy="1452220"/>
            </a:xfrm>
          </p:grpSpPr>
          <p:grpSp>
            <p:nvGrpSpPr>
              <p:cNvPr id="16" name="Group 15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19" name="Rounded Rectangle 18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7204218" y="1264631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240595" y="2347519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2" name="Curved Connector 11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981721" y="2416271"/>
            <a:ext cx="1302446" cy="1045659"/>
            <a:chOff x="648829" y="4659819"/>
            <a:chExt cx="1485589" cy="1520349"/>
          </a:xfrm>
        </p:grpSpPr>
        <p:grpSp>
          <p:nvGrpSpPr>
            <p:cNvPr id="26" name="Group 25"/>
            <p:cNvGrpSpPr/>
            <p:nvPr/>
          </p:nvGrpSpPr>
          <p:grpSpPr>
            <a:xfrm>
              <a:off x="809518" y="4659819"/>
              <a:ext cx="1199001" cy="1520349"/>
              <a:chOff x="6507213" y="1236164"/>
              <a:chExt cx="1199001" cy="1520349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16809" y="1236164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27" name="Curved Connector 26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270002" y="2392632"/>
            <a:ext cx="990314" cy="1082863"/>
            <a:chOff x="6507213" y="1285591"/>
            <a:chExt cx="1199001" cy="1470922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7216809" y="1285591"/>
              <a:ext cx="465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cxnSp>
        <p:nvCxnSpPr>
          <p:cNvPr id="46" name="Curved Connector 45"/>
          <p:cNvCxnSpPr/>
          <p:nvPr/>
        </p:nvCxnSpPr>
        <p:spPr>
          <a:xfrm flipV="1">
            <a:off x="4206427" y="310282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6739936" y="2391265"/>
            <a:ext cx="1192067" cy="1016461"/>
            <a:chOff x="648830" y="4702271"/>
            <a:chExt cx="1359689" cy="1477897"/>
          </a:xfrm>
        </p:grpSpPr>
        <p:grpSp>
          <p:nvGrpSpPr>
            <p:cNvPr id="48" name="Group 47"/>
            <p:cNvGrpSpPr/>
            <p:nvPr/>
          </p:nvGrpSpPr>
          <p:grpSpPr>
            <a:xfrm>
              <a:off x="809518" y="4702271"/>
              <a:ext cx="1199001" cy="1477897"/>
              <a:chOff x="6507213" y="1278616"/>
              <a:chExt cx="1199001" cy="1477897"/>
            </a:xfrm>
          </p:grpSpPr>
          <p:grpSp>
            <p:nvGrpSpPr>
              <p:cNvPr id="51" name="Group 5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7" name="Oval 5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7216809" y="127861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50" name="Curved Connector 49"/>
            <p:cNvCxnSpPr/>
            <p:nvPr/>
          </p:nvCxnSpPr>
          <p:spPr>
            <a:xfrm rot="5400000">
              <a:off x="579473" y="5071186"/>
              <a:ext cx="566668" cy="427953"/>
            </a:xfrm>
            <a:prstGeom prst="curvedConnector3">
              <a:avLst>
                <a:gd name="adj1" fmla="val 504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Curved Connector 57"/>
          <p:cNvCxnSpPr/>
          <p:nvPr/>
        </p:nvCxnSpPr>
        <p:spPr>
          <a:xfrm flipV="1">
            <a:off x="7865480" y="301737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1051560" y="4693920"/>
            <a:ext cx="1894840" cy="106172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Move Steering Block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1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Pivot turn for 90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941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 descr="6qc3Nq_aAkpt60pdvww4gFaPQxXNE3yZQQdwOo3LEO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025" y="2168506"/>
            <a:ext cx="2846057" cy="157210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6214186" y="2621445"/>
            <a:ext cx="884050" cy="610153"/>
          </a:xfrm>
          <a:prstGeom prst="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1579" y="4619249"/>
            <a:ext cx="735581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Program your robot to turn 90 degrees....Does </a:t>
            </a:r>
            <a:r>
              <a:rPr lang="en-US" sz="2400" dirty="0">
                <a:solidFill>
                  <a:srgbClr val="FF0000"/>
                </a:solidFill>
              </a:rPr>
              <a:t>the robot </a:t>
            </a:r>
            <a:r>
              <a:rPr lang="en-US" sz="2400" dirty="0" smtClean="0">
                <a:solidFill>
                  <a:srgbClr val="FF0000"/>
                </a:solidFill>
              </a:rPr>
              <a:t>actually turn </a:t>
            </a:r>
            <a:r>
              <a:rPr lang="en-US" sz="2400" dirty="0">
                <a:solidFill>
                  <a:srgbClr val="FF0000"/>
                </a:solidFill>
              </a:rPr>
              <a:t>90 </a:t>
            </a:r>
            <a:r>
              <a:rPr lang="en-US" sz="2400" dirty="0" smtClean="0">
                <a:solidFill>
                  <a:srgbClr val="FF0000"/>
                </a:solidFill>
              </a:rPr>
              <a:t>degrees if you just pick 90 degrees for distance?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860261" y="3448087"/>
            <a:ext cx="927652" cy="1068696"/>
          </a:xfrm>
          <a:prstGeom prst="straightConnector1">
            <a:avLst/>
          </a:prstGeom>
          <a:ln w="38100" cmpd="sng"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Screen Shot 2014-08-07 at 12.29.4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3741" y="1282413"/>
            <a:ext cx="3012848" cy="374207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2087217" y="2926522"/>
            <a:ext cx="773044" cy="81409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495941" y="2270758"/>
            <a:ext cx="1386064" cy="1371767"/>
            <a:chOff x="892871" y="1692163"/>
            <a:chExt cx="1386064" cy="1371767"/>
          </a:xfrm>
        </p:grpSpPr>
        <p:grpSp>
          <p:nvGrpSpPr>
            <p:cNvPr id="16" name="Group 15"/>
            <p:cNvGrpSpPr/>
            <p:nvPr/>
          </p:nvGrpSpPr>
          <p:grpSpPr>
            <a:xfrm>
              <a:off x="892871" y="1692163"/>
              <a:ext cx="1199001" cy="1371767"/>
              <a:chOff x="6507213" y="1384746"/>
              <a:chExt cx="1199001" cy="1371767"/>
            </a:xfrm>
          </p:grpSpPr>
          <p:grpSp>
            <p:nvGrpSpPr>
              <p:cNvPr id="20" name="Group 19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3" name="Rounded Rectangle 22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Rounded Rectangle 24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6" name="Oval 25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8" name="Curved Connector 17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5400000">
            <a:off x="7354057" y="2240817"/>
            <a:ext cx="1199001" cy="1371767"/>
            <a:chOff x="6507213" y="1384746"/>
            <a:chExt cx="1199001" cy="1371767"/>
          </a:xfrm>
        </p:grpSpPr>
        <p:grpSp>
          <p:nvGrpSpPr>
            <p:cNvPr id="30" name="Group 29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301774" y="2042855"/>
            <a:ext cx="647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22040" y="5419331"/>
            <a:ext cx="27482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Ans. NO! </a:t>
            </a:r>
            <a:r>
              <a:rPr lang="en-US" sz="1600" dirty="0" smtClean="0"/>
              <a:t>Solution on next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8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make the robot turn 90 degrees?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Ans. Try using the port view to measure the turn and then input the correct number of degrees.</a:t>
            </a:r>
          </a:p>
          <a:p>
            <a:endParaRPr lang="en-US" dirty="0"/>
          </a:p>
        </p:txBody>
      </p:sp>
      <p:pic>
        <p:nvPicPr>
          <p:cNvPr id="6" name="Picture 5" descr="6qc3Nq_aAkpt60pdvww4gFaPQxXNE3yZQQdwOo3LEO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239" y="4339196"/>
            <a:ext cx="3543904" cy="1957585"/>
          </a:xfrm>
          <a:prstGeom prst="rect">
            <a:avLst/>
          </a:prstGeom>
        </p:spPr>
      </p:pic>
      <p:pic>
        <p:nvPicPr>
          <p:cNvPr id="7" name="Picture 6" descr="Screen Shot 2014-08-07 at 12.29.4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843896"/>
            <a:ext cx="3987800" cy="4953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606762" y="5312071"/>
            <a:ext cx="773044" cy="81409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68913" y="3939381"/>
            <a:ext cx="3548125" cy="199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055"/>
            <a:ext cx="8245474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Split up class into groups as need.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Give each team a copy of the Turning Challenge Worksheet.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Challenge Details are on Slide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Discussion Page Slide 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Challenge Solution on Slide 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4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00B050"/>
                </a:solidFill>
              </a:rPr>
              <a:t>Challenge </a:t>
            </a:r>
            <a:r>
              <a:rPr lang="en-US" u="sng" dirty="0" smtClean="0">
                <a:solidFill>
                  <a:srgbClr val="00B050"/>
                </a:solidFill>
              </a:rPr>
              <a:t>2</a:t>
            </a:r>
            <a:endParaRPr lang="en-US" u="sng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Your robot baseball player must run to second base, turn around and come back to first.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Go straight. Turn 180 degrees and return to the same spot.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41879" y="3987992"/>
            <a:ext cx="1716544" cy="2159083"/>
            <a:chOff x="741879" y="3987992"/>
            <a:chExt cx="1716544" cy="2159083"/>
          </a:xfrm>
        </p:grpSpPr>
        <p:sp>
          <p:nvSpPr>
            <p:cNvPr id="6" name="Rectangle 5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 rot="18292411">
              <a:off x="1848335" y="5536987"/>
              <a:ext cx="572287" cy="647889"/>
              <a:chOff x="6517598" y="1384746"/>
              <a:chExt cx="1188616" cy="1371767"/>
            </a:xfrm>
          </p:grpSpPr>
          <p:grpSp>
            <p:nvGrpSpPr>
              <p:cNvPr id="8" name="Group 7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11" name="Rounded Rectangle 10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3" name="Rounded Rectangle 1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353059"/>
            <a:ext cx="4100245" cy="21769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u="sng" dirty="0" smtClean="0">
                <a:solidFill>
                  <a:srgbClr val="00B050"/>
                </a:solidFill>
              </a:rPr>
              <a:t>Challenge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Your robot is a baseball player who has to run to all the bases and go back to home plate.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Can you program your robot to move forward and then turn left?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Use a square box or tape</a:t>
            </a:r>
            <a:endParaRPr lang="en-US" b="0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285673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584553" y="3823941"/>
            <a:ext cx="1608587" cy="2648734"/>
            <a:chOff x="5584553" y="3823941"/>
            <a:chExt cx="1608587" cy="2648734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584553" y="5734011"/>
              <a:ext cx="9532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Start and End position</a:t>
              </a:r>
              <a:endParaRPr lang="en-US" sz="1400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Snip Same Side Corner Rectangle 20"/>
            <p:cNvSpPr/>
            <p:nvPr/>
          </p:nvSpPr>
          <p:spPr>
            <a:xfrm>
              <a:off x="6512181" y="5776527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First Base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 rot="16200000">
              <a:off x="6634074" y="5339709"/>
              <a:ext cx="367491" cy="560044"/>
              <a:chOff x="6517601" y="1130529"/>
              <a:chExt cx="1203194" cy="1625984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29019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55174" y="1130529"/>
                <a:ext cx="465621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sp>
          <p:nvSpPr>
            <p:cNvPr id="38" name="Snip Same Side Corner Rectangle 37"/>
            <p:cNvSpPr/>
            <p:nvPr/>
          </p:nvSpPr>
          <p:spPr>
            <a:xfrm>
              <a:off x="6519559" y="3823941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Second Base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300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 GUIDE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9109"/>
            <a:ext cx="8245474" cy="4373563"/>
          </a:xfrm>
        </p:spPr>
        <p:txBody>
          <a:bodyPr/>
          <a:lstStyle/>
          <a:p>
            <a:r>
              <a:rPr lang="en-US" dirty="0" smtClean="0"/>
              <a:t>Did you try PIVOT and SPIN turns?  What did you discover?</a:t>
            </a:r>
          </a:p>
          <a:p>
            <a:pPr marL="274320" lvl="1" indent="0">
              <a:buNone/>
            </a:pPr>
            <a:r>
              <a:rPr lang="en-US" b="0" dirty="0" smtClean="0">
                <a:solidFill>
                  <a:srgbClr val="FF0000"/>
                </a:solidFill>
              </a:rPr>
              <a:t>Pivot turns were fine for Challenge 1, but for Challenge 2, if we used Pivot turns, we were farther away from the base.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dirty="0" smtClean="0"/>
              <a:t>What situations would one work better than the other?</a:t>
            </a:r>
          </a:p>
          <a:p>
            <a:pPr marL="274320" lvl="1" indent="0">
              <a:buNone/>
            </a:pPr>
            <a:r>
              <a:rPr lang="en-US" b="0" dirty="0" smtClean="0">
                <a:solidFill>
                  <a:srgbClr val="FF0000"/>
                </a:solidFill>
              </a:rPr>
              <a:t>Spin turns are better for tight turns (places where there is not enough space) and you stay closer to your original position.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dirty="0" smtClean="0"/>
              <a:t>What is PSEUDOCODE?  Why do you think programmers find it useful? (</a:t>
            </a:r>
            <a:r>
              <a:rPr lang="en-US" dirty="0" err="1" smtClean="0"/>
              <a:t>pseudocode</a:t>
            </a:r>
            <a:r>
              <a:rPr lang="en-US" dirty="0" smtClean="0"/>
              <a:t> is from the worksheet)</a:t>
            </a:r>
          </a:p>
          <a:p>
            <a:pPr marL="274320" lvl="1" indent="0">
              <a:buNone/>
            </a:pPr>
            <a:r>
              <a:rPr lang="en-US" b="0" dirty="0" err="1" smtClean="0">
                <a:solidFill>
                  <a:srgbClr val="FF0000"/>
                </a:solidFill>
              </a:rPr>
              <a:t>Pseudocode</a:t>
            </a:r>
            <a:r>
              <a:rPr lang="en-US" b="0" dirty="0" smtClean="0">
                <a:solidFill>
                  <a:srgbClr val="FF0000"/>
                </a:solidFill>
              </a:rPr>
              <a:t> allows programmers to write out their code in plain English before you code in a programming language. It lets you plan and think before you sit down to code. It lets you share your ideas with others you are working with in a common language.</a:t>
            </a:r>
            <a:endParaRPr lang="en-U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4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6310</TotalTime>
  <Words>1469</Words>
  <Application>Microsoft Office PowerPoint</Application>
  <PresentationFormat>On-screen Show (4:3)</PresentationFormat>
  <Paragraphs>233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Essential</vt:lpstr>
      <vt:lpstr>Custom Design</vt:lpstr>
      <vt:lpstr>BEGINNER EV3 PROGRAMMING Lesson</vt:lpstr>
      <vt:lpstr>Lesson Objectives</vt:lpstr>
      <vt:lpstr>PIVOT Vs. SPIN Turns</vt:lpstr>
      <vt:lpstr>How to Make Pivot and Spin turns</vt:lpstr>
      <vt:lpstr>MAKING A Pivot turn for 90 DEGREES</vt:lpstr>
      <vt:lpstr>how do you make the robot turn 90 degrees?</vt:lpstr>
      <vt:lpstr>TEACHER INSTRUCTIONS</vt:lpstr>
      <vt:lpstr>TURNING CHALLENGES</vt:lpstr>
      <vt:lpstr>CLASS Discussion GUIDE</vt:lpstr>
      <vt:lpstr>CHALLENGE SOLUTIONS</vt:lpstr>
      <vt:lpstr>TURNING An Attachment ARM, not just the wheels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Chris Johnson</cp:lastModifiedBy>
  <cp:revision>6</cp:revision>
  <dcterms:created xsi:type="dcterms:W3CDTF">2014-08-07T02:19:13Z</dcterms:created>
  <dcterms:modified xsi:type="dcterms:W3CDTF">2015-08-27T03:08:16Z</dcterms:modified>
</cp:coreProperties>
</file>