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 bookmarkIdSeed="2">
  <p:sldMasterIdLst>
    <p:sldMasterId id="2147483714" r:id="rId1"/>
  </p:sldMasterIdLst>
  <p:notesMasterIdLst>
    <p:notesMasterId r:id="rId16"/>
  </p:notesMasterIdLst>
  <p:handoutMasterIdLst>
    <p:handoutMasterId r:id="rId17"/>
  </p:handoutMasterIdLst>
  <p:sldIdLst>
    <p:sldId id="410" r:id="rId2"/>
    <p:sldId id="423" r:id="rId3"/>
    <p:sldId id="415" r:id="rId4"/>
    <p:sldId id="414" r:id="rId5"/>
    <p:sldId id="419" r:id="rId6"/>
    <p:sldId id="327" r:id="rId7"/>
    <p:sldId id="418" r:id="rId8"/>
    <p:sldId id="420" r:id="rId9"/>
    <p:sldId id="267" r:id="rId10"/>
    <p:sldId id="412" r:id="rId11"/>
    <p:sldId id="421" r:id="rId12"/>
    <p:sldId id="413" r:id="rId13"/>
    <p:sldId id="422" r:id="rId14"/>
    <p:sldId id="40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D7FF"/>
    <a:srgbClr val="00B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35" autoAdjust="0"/>
    <p:restoredTop sz="99563" autoAdjust="0"/>
  </p:normalViewPr>
  <p:slideViewPr>
    <p:cSldViewPr snapToGrid="0" snapToObjects="1">
      <p:cViewPr varScale="1">
        <p:scale>
          <a:sx n="76" d="100"/>
          <a:sy n="76" d="100"/>
        </p:scale>
        <p:origin x="58" y="2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272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D9B3D7-15CB-9343-AA49-EFB5A8F33F18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9BD6B-3536-BC44-B54A-7079C6CE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3032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EFF1E-85A1-6640-AFB9-C38833E80A84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67457-1E83-1040-AFF7-8D09C473D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1842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1550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415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3EBD1-BF19-4577-AA50-8FDC66D4ABDA}" type="datetime1">
              <a:rPr lang="en-US" smtClean="0"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 userDrawn="1"/>
        </p:nvSpPr>
        <p:spPr>
          <a:xfrm>
            <a:off x="8923138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5C841-BA90-48FC-9CA6-BD42511D5843}" type="datetime1">
              <a:rPr lang="en-US" smtClean="0"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C623B-D2F7-4F4D-BEAB-DF4DB430E817}" type="datetime1">
              <a:rPr lang="en-US" smtClean="0"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45474" cy="4373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EB12-689B-4FEB-88B6-4643836D4D2F}" type="datetime1">
              <a:rPr lang="en-US" smtClean="0"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5235" y="6404292"/>
            <a:ext cx="574878" cy="365125"/>
          </a:xfr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891F5-5077-4EE3-A8A1-63E4004FF903}" type="datetime1">
              <a:rPr lang="en-US" smtClean="0"/>
              <a:t>2/28/2015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© EV3Lessons.com, 2015, (Last edit: 2/26/15)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74800"/>
            <a:ext cx="387752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6923" y="1574800"/>
            <a:ext cx="3815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1AF06-981D-4728-913D-13A597146948}" type="datetime1">
              <a:rPr lang="en-US" smtClean="0"/>
              <a:t>2/28/2015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2/26/15)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FD58-8F7E-40DC-B013-43EC8861B127}" type="datetime1">
              <a:rPr lang="en-US" smtClean="0"/>
              <a:t>2/28/2015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2/26/15)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3442F-774E-447D-ACDB-682104012A7F}" type="datetime1">
              <a:rPr lang="en-US" smtClean="0"/>
              <a:t>2/28/2015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2/26/15)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9C5C0-F335-44B4-B962-A13900E5B6F5}" type="datetime1">
              <a:rPr lang="en-US" smtClean="0"/>
              <a:t>2/28/2015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2/26/15)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957CB-9920-4382-A664-6246417E8504}" type="datetime1">
              <a:rPr lang="en-US" smtClean="0"/>
              <a:t>2/28/2015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2/26/15)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7644F-E428-4042-A149-8B12818FE8BB}" type="datetime1">
              <a:rPr lang="en-US" smtClean="0"/>
              <a:t>2/28/2015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2/26/15)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45474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5D172011-4CD2-4141-A550-6EC2A6B0A363}" type="datetime1">
              <a:rPr lang="en-US" smtClean="0"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© EV3Lessons.com, 2015, (Last edit: 2/26/15)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92209" y="6432001"/>
            <a:ext cx="5667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 userDrawn="1"/>
        </p:nvSpPr>
        <p:spPr>
          <a:xfrm>
            <a:off x="8923138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2" Type="http://schemas.openxmlformats.org/officeDocument/2006/relationships/hyperlink" Target="mailto:team@droidsrobotics.or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ucalgary.ca/IOSTEM/files/IOSTEM/media_crop/44/public/sensors.jpg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2305" y="311631"/>
            <a:ext cx="4182799" cy="1923569"/>
          </a:xfrm>
        </p:spPr>
        <p:txBody>
          <a:bodyPr/>
          <a:lstStyle/>
          <a:p>
            <a:pPr algn="ctr"/>
            <a:r>
              <a:rPr lang="en-US" sz="3200" dirty="0" smtClean="0"/>
              <a:t>BEGINNER EV3 PROGRAMMING</a:t>
            </a:r>
            <a:r>
              <a:rPr lang="en-US" sz="4000" smtClean="0"/>
              <a:t/>
            </a:r>
            <a:br>
              <a:rPr lang="en-US" sz="4000" smtClean="0"/>
            </a:br>
            <a:r>
              <a:rPr lang="en-US" sz="3200" smtClean="0"/>
              <a:t>Lesson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487501" y="5949643"/>
            <a:ext cx="47505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By: Droids Robotics</a:t>
            </a:r>
          </a:p>
        </p:txBody>
      </p:sp>
      <p:pic>
        <p:nvPicPr>
          <p:cNvPr id="3" name="Picture 2" descr="Droidslogo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06" y="5456830"/>
            <a:ext cx="1085195" cy="108519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50088" y="2713113"/>
            <a:ext cx="81875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Topics Covered: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Touch Sensor</a:t>
            </a:r>
          </a:p>
        </p:txBody>
      </p:sp>
      <p:pic>
        <p:nvPicPr>
          <p:cNvPr id="1026" name="Picture 2" descr="EV3Lessons.co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5105" y="436041"/>
            <a:ext cx="4231698" cy="1571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769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 1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screenshot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2/26/15)</a:t>
            </a:r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088" y="1121023"/>
            <a:ext cx="7620946" cy="4828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8927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126396"/>
            <a:ext cx="4414983" cy="478918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Program your robot to move until it hits the edge of a wall. Then back up and turn right 90 degrees.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2050" y="1609410"/>
            <a:ext cx="1423624" cy="1291340"/>
          </a:xfrm>
          <a:prstGeom prst="rect">
            <a:avLst/>
          </a:prstGeom>
        </p:spPr>
      </p:pic>
      <p:pic>
        <p:nvPicPr>
          <p:cNvPr id="4" name="Picture 3" descr="Screen Shot 2014-08-08 at 6.00.39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9250" y="1412696"/>
            <a:ext cx="2209800" cy="3009900"/>
          </a:xfrm>
          <a:prstGeom prst="rect">
            <a:avLst/>
          </a:prstGeom>
        </p:spPr>
      </p:pic>
      <p:pic>
        <p:nvPicPr>
          <p:cNvPr id="6" name="Picture 5" descr="Screen Shot 2014-08-07 at 12.27.34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7830" y="1022882"/>
            <a:ext cx="3354455" cy="38981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558614" y="3059546"/>
            <a:ext cx="17736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 = released</a:t>
            </a:r>
          </a:p>
          <a:p>
            <a:r>
              <a:rPr lang="en-US" dirty="0" smtClean="0"/>
              <a:t>1 = pressed</a:t>
            </a:r>
          </a:p>
          <a:p>
            <a:r>
              <a:rPr lang="en-US" dirty="0" smtClean="0"/>
              <a:t>2 = bumped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6558614" y="3313545"/>
            <a:ext cx="1465477" cy="42718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  <a:noFill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72182" y="5137528"/>
            <a:ext cx="32630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Hint: </a:t>
            </a:r>
            <a:r>
              <a:rPr lang="en-US" dirty="0" smtClean="0"/>
              <a:t>You will combine Move Steering + Turning + Wait Block 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2/26/15)</a:t>
            </a: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03564" y="3740727"/>
            <a:ext cx="3352800" cy="2410691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1747873" y="3982876"/>
            <a:ext cx="1199001" cy="1371767"/>
            <a:chOff x="6507213" y="1384746"/>
            <a:chExt cx="1199001" cy="1371767"/>
          </a:xfrm>
        </p:grpSpPr>
        <p:grpSp>
          <p:nvGrpSpPr>
            <p:cNvPr id="14" name="Group 13"/>
            <p:cNvGrpSpPr/>
            <p:nvPr/>
          </p:nvGrpSpPr>
          <p:grpSpPr>
            <a:xfrm rot="5400000">
              <a:off x="6518630" y="1512901"/>
              <a:ext cx="1141996" cy="1164830"/>
              <a:chOff x="6310708" y="2223671"/>
              <a:chExt cx="809489" cy="898563"/>
            </a:xfrm>
          </p:grpSpPr>
          <p:sp>
            <p:nvSpPr>
              <p:cNvPr id="17" name="Rounded Rectangle 16"/>
              <p:cNvSpPr/>
              <p:nvPr/>
            </p:nvSpPr>
            <p:spPr>
              <a:xfrm>
                <a:off x="6451830" y="2223671"/>
                <a:ext cx="519438" cy="898563"/>
              </a:xfrm>
              <a:prstGeom prst="round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ounded Rectangle 17"/>
              <p:cNvSpPr/>
              <p:nvPr/>
            </p:nvSpPr>
            <p:spPr>
              <a:xfrm>
                <a:off x="6979076" y="2525434"/>
                <a:ext cx="141121" cy="295036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19" name="Rounded Rectangle 18"/>
              <p:cNvSpPr/>
              <p:nvPr/>
            </p:nvSpPr>
            <p:spPr>
              <a:xfrm>
                <a:off x="6310708" y="2525434"/>
                <a:ext cx="141121" cy="295036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20" name="Oval 19"/>
              <p:cNvSpPr>
                <a:spLocks noChangeAspect="1"/>
              </p:cNvSpPr>
              <p:nvPr/>
            </p:nvSpPr>
            <p:spPr>
              <a:xfrm>
                <a:off x="6621904" y="2247641"/>
                <a:ext cx="179290" cy="166284"/>
              </a:xfrm>
              <a:prstGeom prst="ellipse">
                <a:avLst/>
              </a:prstGeom>
              <a:solidFill>
                <a:srgbClr val="FF0000"/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>
              <a:off x="7216809" y="1384746"/>
              <a:ext cx="4656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240594" y="2387181"/>
              <a:ext cx="4656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endParaRPr lang="en-US" dirty="0"/>
            </a:p>
          </p:txBody>
        </p:sp>
      </p:grpSp>
      <p:cxnSp>
        <p:nvCxnSpPr>
          <p:cNvPr id="21" name="Straight Arrow Connector 20"/>
          <p:cNvCxnSpPr/>
          <p:nvPr/>
        </p:nvCxnSpPr>
        <p:spPr>
          <a:xfrm>
            <a:off x="2937168" y="4677410"/>
            <a:ext cx="1080654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583593" y="5065356"/>
            <a:ext cx="0" cy="60016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3477495" y="4889846"/>
            <a:ext cx="540328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214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 2 Solution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Screenshot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2/26/15)</a:t>
            </a:r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118" y="1074373"/>
            <a:ext cx="7341219" cy="4885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8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25236"/>
            <a:ext cx="8245474" cy="5100927"/>
          </a:xfrm>
        </p:spPr>
        <p:txBody>
          <a:bodyPr/>
          <a:lstStyle/>
          <a:p>
            <a:r>
              <a:rPr lang="en-US" dirty="0" smtClean="0"/>
              <a:t>Why did you use MOTOR ON for these challenges?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b="0" dirty="0" smtClean="0">
                <a:solidFill>
                  <a:srgbClr val="FF0000"/>
                </a:solidFill>
              </a:rPr>
              <a:t>You want to read the sensor while the motor is on.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Why do we use the WAIT FOR BLOCK in these challenges?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b="0" dirty="0" smtClean="0">
                <a:solidFill>
                  <a:srgbClr val="FF0000"/>
                </a:solidFill>
              </a:rPr>
              <a:t>We need to program to wait for the correct reading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What is the difference between PRESSED, RELEASED and BUMPED?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b="0" dirty="0" smtClean="0">
                <a:solidFill>
                  <a:srgbClr val="FF0000"/>
                </a:solidFill>
              </a:rPr>
              <a:t>PRESSED = pushed in, RELEASED = not pushed, </a:t>
            </a:r>
            <a:br>
              <a:rPr lang="en-US" b="0" dirty="0" smtClean="0">
                <a:solidFill>
                  <a:srgbClr val="FF0000"/>
                </a:solidFill>
              </a:rPr>
            </a:br>
            <a:r>
              <a:rPr lang="en-US" b="0" dirty="0" smtClean="0">
                <a:solidFill>
                  <a:srgbClr val="FF0000"/>
                </a:solidFill>
              </a:rPr>
              <a:t>	BUMPED = pressed and released recently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What are some situations you might want to use each of these for?</a:t>
            </a:r>
          </a:p>
          <a:p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b="0" dirty="0" smtClean="0">
                <a:solidFill>
                  <a:srgbClr val="FF0000"/>
                </a:solidFill>
              </a:rPr>
              <a:t>PRESSED = running into a wall, BUMPED = tapped by hand</a:t>
            </a:r>
            <a:br>
              <a:rPr lang="en-US" b="0" dirty="0" smtClean="0">
                <a:solidFill>
                  <a:srgbClr val="FF0000"/>
                </a:solidFill>
              </a:rPr>
            </a:br>
            <a:r>
              <a:rPr lang="en-US" b="0" dirty="0" smtClean="0">
                <a:solidFill>
                  <a:srgbClr val="FF0000"/>
                </a:solidFill>
              </a:rPr>
              <a:t>	RELEASED = no longer touching a wall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2/26/15)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21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65" y="439032"/>
            <a:ext cx="8245475" cy="1371600"/>
          </a:xfrm>
        </p:spPr>
        <p:txBody>
          <a:bodyPr/>
          <a:lstStyle/>
          <a:p>
            <a:r>
              <a:rPr lang="en-US" dirty="0" smtClean="0"/>
              <a:t>CREDITS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832"/>
            <a:ext cx="8245474" cy="4963057"/>
          </a:xfrm>
        </p:spPr>
        <p:txBody>
          <a:bodyPr>
            <a:no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1800" dirty="0" smtClean="0"/>
              <a:t>This tutorial was created by Sanjay Seshan and Arvind Seshan from Droids Robotics.</a:t>
            </a:r>
          </a:p>
          <a:p>
            <a:pPr marL="342900" indent="-342900">
              <a:buFont typeface="Arial"/>
              <a:buChar char="•"/>
            </a:pPr>
            <a:r>
              <a:rPr lang="en-US" sz="1800" dirty="0" smtClean="0"/>
              <a:t>More lessons are available at www.ev3lessons.com</a:t>
            </a:r>
          </a:p>
          <a:p>
            <a:pPr marL="342900" indent="-342900">
              <a:buFont typeface="Arial"/>
              <a:buChar char="•"/>
            </a:pPr>
            <a:r>
              <a:rPr lang="en-US" sz="1800" dirty="0" smtClean="0"/>
              <a:t>Author’s Email: </a:t>
            </a:r>
            <a:r>
              <a:rPr lang="en-US" sz="1800" dirty="0" smtClean="0">
                <a:hlinkClick r:id="rId2"/>
              </a:rPr>
              <a:t>team@droidsrobotics.org</a:t>
            </a:r>
            <a:r>
              <a:rPr lang="en-US" sz="1800" b="0" dirty="0"/>
              <a:t/>
            </a:r>
            <a:br>
              <a:rPr lang="en-US" sz="1800" b="0" dirty="0"/>
            </a:br>
            <a:endParaRPr lang="en-US" sz="1800" dirty="0" smtClean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7199" y="4630535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NonCommercial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ShareAlike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 4.0 International License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2050" name="Picture 2" descr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8595" y="3609409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2/26/15)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75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77523"/>
            <a:ext cx="8245474" cy="4373563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Learn how to use the Touch Sensor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Learn how to use the Wait For Block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Learn the difference between the Wait For Block and the Sensor Blocks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Learn when to use Move Block’s “On” mode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322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is a sensor?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930166"/>
            <a:ext cx="8245474" cy="5195997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A sensor lets an EV3 program measure and collect data about is surroundings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The EV3 sensors include:</a:t>
            </a:r>
          </a:p>
          <a:p>
            <a:pPr marL="800100" lvl="1" indent="-342900"/>
            <a:r>
              <a:rPr lang="en-US" dirty="0" smtClean="0">
                <a:solidFill>
                  <a:srgbClr val="00B050"/>
                </a:solidFill>
              </a:rPr>
              <a:t>Color – measures color and darkness</a:t>
            </a:r>
          </a:p>
          <a:p>
            <a:pPr marL="800100" lvl="1" indent="-342900"/>
            <a:r>
              <a:rPr lang="en-US" dirty="0" smtClean="0">
                <a:solidFill>
                  <a:srgbClr val="00B050"/>
                </a:solidFill>
              </a:rPr>
              <a:t>Gyro – measures rotation of robot </a:t>
            </a:r>
          </a:p>
          <a:p>
            <a:pPr marL="800100" lvl="1" indent="-342900"/>
            <a:r>
              <a:rPr lang="en-US" dirty="0" smtClean="0">
                <a:solidFill>
                  <a:srgbClr val="00B050"/>
                </a:solidFill>
              </a:rPr>
              <a:t>Ultrasonic – measures distance to nearby surfaces</a:t>
            </a:r>
          </a:p>
          <a:p>
            <a:pPr marL="800100" lvl="1" indent="-342900"/>
            <a:r>
              <a:rPr lang="en-US" dirty="0" smtClean="0">
                <a:solidFill>
                  <a:srgbClr val="00B050"/>
                </a:solidFill>
              </a:rPr>
              <a:t>Touch – measures contact with surface</a:t>
            </a:r>
          </a:p>
          <a:p>
            <a:pPr marL="800100" lvl="1" indent="-342900"/>
            <a:r>
              <a:rPr lang="en-US" dirty="0" smtClean="0"/>
              <a:t>Infrared – measures IR remote’s signals</a:t>
            </a:r>
          </a:p>
          <a:p>
            <a:pPr marL="800100" lvl="1" indent="-342900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026" name="Picture 2" descr="http://www.ucalgary.ca/IOSTEM/files/IOSTEM/media_crop/44/public/sensor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837" y="4346768"/>
            <a:ext cx="5715070" cy="1828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57200" y="6225020"/>
            <a:ext cx="73694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Image from: </a:t>
            </a:r>
            <a:r>
              <a:rPr lang="en-US" sz="1100" dirty="0">
                <a:hlinkClick r:id="rId4"/>
              </a:rPr>
              <a:t>http://</a:t>
            </a:r>
            <a:r>
              <a:rPr lang="en-US" sz="1100" dirty="0" smtClean="0">
                <a:hlinkClick r:id="rId4"/>
              </a:rPr>
              <a:t>www.ucalgary.ca/IOSTEM/files/IOSTEM/media_crop/44/public/sensors.jpg</a:t>
            </a:r>
            <a:r>
              <a:rPr lang="en-US" sz="1100" dirty="0" smtClean="0"/>
              <a:t>  </a:t>
            </a:r>
            <a:endParaRPr lang="en-US" sz="11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2/26/15)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616095" y="1630255"/>
            <a:ext cx="2046283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smtClean="0"/>
              <a:t>Our lessons will cover the 4 sensors in green.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561418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TOUCH SENSOR?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9707" y="1408946"/>
            <a:ext cx="6429267" cy="4995345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 smtClean="0"/>
              <a:t>Touch Sensor can detect when the sensor’s red button has been pressed or released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 smtClean="0"/>
              <a:t>With this information, you can program an action when the sensor is: </a:t>
            </a:r>
          </a:p>
          <a:p>
            <a:pPr algn="r"/>
            <a:r>
              <a:rPr lang="en-US" b="0" dirty="0" smtClean="0"/>
              <a:t>	</a:t>
            </a:r>
            <a:r>
              <a:rPr lang="en-US" dirty="0" smtClean="0"/>
              <a:t>Currently Pressed</a:t>
            </a:r>
          </a:p>
          <a:p>
            <a:pPr algn="r"/>
            <a:r>
              <a:rPr lang="en-US" dirty="0"/>
              <a:t>	</a:t>
            </a:r>
            <a:r>
              <a:rPr lang="en-US" dirty="0" smtClean="0"/>
              <a:t>Currently Released</a:t>
            </a:r>
          </a:p>
          <a:p>
            <a:pPr algn="r"/>
            <a:r>
              <a:rPr lang="en-US" dirty="0"/>
              <a:t>	</a:t>
            </a:r>
            <a:r>
              <a:rPr lang="en-US" dirty="0" smtClean="0"/>
              <a:t>Pressed and Released Just Before (Bumped)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 smtClean="0"/>
              <a:t>When might you use this sensor?</a:t>
            </a:r>
          </a:p>
          <a:p>
            <a:pPr marL="800100" lvl="1" indent="-342900"/>
            <a:r>
              <a:rPr lang="en-US" b="0" dirty="0" smtClean="0"/>
              <a:t>Useful for programming “moving until touch sensor is pressed/released/bumped”</a:t>
            </a:r>
          </a:p>
          <a:p>
            <a:pPr marL="800100" lvl="1" indent="-342900"/>
            <a:r>
              <a:rPr lang="en-US" b="0" dirty="0" smtClean="0"/>
              <a:t>For example, if you put a touch sensor on the front the robot, you can have it stop moving if it runs into something.</a:t>
            </a:r>
          </a:p>
          <a:p>
            <a:pPr marL="800100" lvl="1" indent="-342900"/>
            <a:r>
              <a:rPr lang="en-US" b="0" dirty="0" smtClean="0"/>
              <a:t>You can also have your program start or stop when a touch sensor is pressed.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2/26/15)</a:t>
            </a:r>
            <a:endParaRPr lang="en-US"/>
          </a:p>
        </p:txBody>
      </p:sp>
      <p:pic>
        <p:nvPicPr>
          <p:cNvPr id="8" name="Picture 7" descr="Screen Shot 2014-08-08 at 6.00.39 P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21" r="21771" b="11300"/>
          <a:stretch/>
        </p:blipFill>
        <p:spPr>
          <a:xfrm>
            <a:off x="6762030" y="1280800"/>
            <a:ext cx="1728714" cy="2392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414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660082"/>
          </a:xfrm>
        </p:spPr>
        <p:txBody>
          <a:bodyPr/>
          <a:lstStyle/>
          <a:p>
            <a:r>
              <a:rPr lang="en-US" dirty="0" smtClean="0"/>
              <a:t>What Does “Bumped” Mean?*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8856351"/>
              </p:ext>
            </p:extLst>
          </p:nvPr>
        </p:nvGraphicFramePr>
        <p:xfrm>
          <a:off x="457200" y="2763247"/>
          <a:ext cx="7958036" cy="30558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20884"/>
                <a:gridCol w="3934964"/>
                <a:gridCol w="1112762"/>
                <a:gridCol w="1064380"/>
                <a:gridCol w="1025046"/>
              </a:tblGrid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dirty="0" smtClean="0">
                          <a:effectLst/>
                        </a:rPr>
                        <a:t>Time</a:t>
                      </a:r>
                      <a:endParaRPr lang="en-US" sz="1400" dirty="0">
                        <a:effectLst/>
                      </a:endParaRPr>
                    </a:p>
                  </a:txBody>
                  <a:tcPr marL="62703" marR="15676" marT="15676" marB="15676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dirty="0">
                          <a:effectLst/>
                        </a:rPr>
                        <a:t>Action</a:t>
                      </a:r>
                    </a:p>
                  </a:txBody>
                  <a:tcPr marL="62703" marR="15676" marT="15676" marB="15676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dirty="0">
                          <a:effectLst/>
                        </a:rPr>
                        <a:t>Pressed</a:t>
                      </a:r>
                    </a:p>
                  </a:txBody>
                  <a:tcPr marL="62703" marR="15676" marT="15676" marB="15676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>
                          <a:effectLst/>
                        </a:rPr>
                        <a:t>Released</a:t>
                      </a:r>
                    </a:p>
                  </a:txBody>
                  <a:tcPr marL="62703" marR="15676" marT="15676" marB="15676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dirty="0">
                          <a:effectLst/>
                        </a:rPr>
                        <a:t>Bumped</a:t>
                      </a:r>
                    </a:p>
                  </a:txBody>
                  <a:tcPr marL="62703" marR="15676" marT="15676" marB="15676"/>
                </a:tc>
              </a:tr>
              <a:tr h="16595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dirty="0">
                          <a:effectLst/>
                        </a:rPr>
                        <a:t>1</a:t>
                      </a:r>
                    </a:p>
                  </a:txBody>
                  <a:tcPr marL="15676" marR="62703" marT="15676" marB="15676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>
                          <a:effectLst/>
                        </a:rPr>
                        <a:t>Button starts released</a:t>
                      </a:r>
                    </a:p>
                  </a:txBody>
                  <a:tcPr marL="15676" marR="62703" marT="15676" marB="15676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dirty="0">
                          <a:effectLst/>
                        </a:rPr>
                        <a:t>False</a:t>
                      </a:r>
                    </a:p>
                  </a:txBody>
                  <a:tcPr marL="15676" marR="62703" marT="15676" marB="15676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>
                          <a:effectLst/>
                        </a:rPr>
                        <a:t>True</a:t>
                      </a:r>
                    </a:p>
                  </a:txBody>
                  <a:tcPr marL="15676" marR="62703" marT="15676" marB="15676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dirty="0">
                          <a:effectLst/>
                        </a:rPr>
                        <a:t>False</a:t>
                      </a:r>
                    </a:p>
                  </a:txBody>
                  <a:tcPr marL="15676" marR="62703" marT="15676" marB="15676"/>
                </a:tc>
              </a:tr>
              <a:tr h="16595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dirty="0">
                          <a:effectLst/>
                        </a:rPr>
                        <a:t>2</a:t>
                      </a:r>
                    </a:p>
                  </a:txBody>
                  <a:tcPr marL="15676" marR="62703" marT="15676" marB="15676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>
                          <a:effectLst/>
                        </a:rPr>
                        <a:t>Button is pressed in</a:t>
                      </a:r>
                    </a:p>
                  </a:txBody>
                  <a:tcPr marL="15676" marR="62703" marT="15676" marB="15676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dirty="0">
                          <a:effectLst/>
                        </a:rPr>
                        <a:t>True</a:t>
                      </a:r>
                    </a:p>
                  </a:txBody>
                  <a:tcPr marL="15676" marR="62703" marT="15676" marB="15676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>
                          <a:effectLst/>
                        </a:rPr>
                        <a:t>False</a:t>
                      </a:r>
                    </a:p>
                  </a:txBody>
                  <a:tcPr marL="15676" marR="62703" marT="15676" marB="15676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>
                          <a:effectLst/>
                        </a:rPr>
                        <a:t>False</a:t>
                      </a:r>
                    </a:p>
                  </a:txBody>
                  <a:tcPr marL="15676" marR="62703" marT="15676" marB="15676"/>
                </a:tc>
              </a:tr>
              <a:tr h="16595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dirty="0">
                          <a:effectLst/>
                        </a:rPr>
                        <a:t>3</a:t>
                      </a:r>
                    </a:p>
                  </a:txBody>
                  <a:tcPr marL="15676" marR="62703" marT="15676" marB="15676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>
                          <a:effectLst/>
                        </a:rPr>
                        <a:t>Button is </a:t>
                      </a:r>
                      <a:r>
                        <a:rPr lang="en-US" sz="1400" dirty="0" smtClean="0">
                          <a:effectLst/>
                        </a:rPr>
                        <a:t>released, and program reads sensor</a:t>
                      </a:r>
                      <a:endParaRPr lang="en-US" sz="1400" dirty="0">
                        <a:effectLst/>
                      </a:endParaRPr>
                    </a:p>
                  </a:txBody>
                  <a:tcPr marL="15676" marR="62703" marT="15676" marB="15676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dirty="0">
                          <a:effectLst/>
                        </a:rPr>
                        <a:t>False</a:t>
                      </a:r>
                    </a:p>
                  </a:txBody>
                  <a:tcPr marL="15676" marR="62703" marT="15676" marB="15676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>
                          <a:effectLst/>
                        </a:rPr>
                        <a:t>True</a:t>
                      </a:r>
                    </a:p>
                  </a:txBody>
                  <a:tcPr marL="15676" marR="62703" marT="15676" marB="15676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u="sng" dirty="0">
                          <a:solidFill>
                            <a:schemeClr val="tx2"/>
                          </a:solidFill>
                          <a:effectLst/>
                        </a:rPr>
                        <a:t>True</a:t>
                      </a:r>
                    </a:p>
                  </a:txBody>
                  <a:tcPr marL="15676" marR="62703" marT="15676" marB="15676"/>
                </a:tc>
              </a:tr>
              <a:tr h="38063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dirty="0">
                          <a:effectLst/>
                        </a:rPr>
                        <a:t>4</a:t>
                      </a:r>
                    </a:p>
                  </a:txBody>
                  <a:tcPr marL="15676" marR="62703" marT="15676" marB="15676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>
                          <a:effectLst/>
                        </a:rPr>
                        <a:t>Button is still released, and the program tests the Touch Sensor again</a:t>
                      </a:r>
                    </a:p>
                  </a:txBody>
                  <a:tcPr marL="15676" marR="62703" marT="15676" marB="15676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dirty="0">
                          <a:effectLst/>
                        </a:rPr>
                        <a:t>False</a:t>
                      </a:r>
                    </a:p>
                  </a:txBody>
                  <a:tcPr marL="15676" marR="62703" marT="15676" marB="15676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dirty="0">
                          <a:effectLst/>
                        </a:rPr>
                        <a:t>True</a:t>
                      </a:r>
                    </a:p>
                  </a:txBody>
                  <a:tcPr marL="15676" marR="62703" marT="15676" marB="15676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dirty="0">
                          <a:effectLst/>
                        </a:rPr>
                        <a:t>False</a:t>
                      </a:r>
                    </a:p>
                  </a:txBody>
                  <a:tcPr marL="15676" marR="62703" marT="15676" marB="15676"/>
                </a:tc>
              </a:tr>
              <a:tr h="19711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dirty="0">
                          <a:effectLst/>
                        </a:rPr>
                        <a:t>5</a:t>
                      </a:r>
                    </a:p>
                  </a:txBody>
                  <a:tcPr marL="15676" marR="62703" marT="15676" marB="15676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>
                          <a:effectLst/>
                        </a:rPr>
                        <a:t>Button is pressed a second time</a:t>
                      </a:r>
                    </a:p>
                  </a:txBody>
                  <a:tcPr marL="15676" marR="62703" marT="15676" marB="1567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dirty="0">
                          <a:effectLst/>
                        </a:rPr>
                        <a:t>True</a:t>
                      </a:r>
                    </a:p>
                  </a:txBody>
                  <a:tcPr marL="15676" marR="62703" marT="15676" marB="15676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dirty="0">
                          <a:effectLst/>
                        </a:rPr>
                        <a:t>False</a:t>
                      </a:r>
                    </a:p>
                  </a:txBody>
                  <a:tcPr marL="15676" marR="62703" marT="15676" marB="15676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>
                          <a:effectLst/>
                        </a:rPr>
                        <a:t>False</a:t>
                      </a:r>
                    </a:p>
                  </a:txBody>
                  <a:tcPr marL="15676" marR="62703" marT="15676" marB="15676"/>
                </a:tc>
              </a:tr>
              <a:tr h="31946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dirty="0">
                          <a:effectLst/>
                        </a:rPr>
                        <a:t>6</a:t>
                      </a:r>
                    </a:p>
                  </a:txBody>
                  <a:tcPr marL="15676" marR="62703" marT="15676" marB="15676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 smtClean="0">
                          <a:effectLst/>
                        </a:rPr>
                        <a:t>Button is released, but the program does not read the sensor</a:t>
                      </a:r>
                      <a:endParaRPr lang="en-US" sz="1400" dirty="0">
                        <a:effectLst/>
                      </a:endParaRPr>
                    </a:p>
                  </a:txBody>
                  <a:tcPr marL="15676" marR="62703" marT="15676" marB="15676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5676" marR="62703" marT="15676" marB="15676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5676" marR="62703" marT="15676" marB="15676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5676" marR="62703" marT="15676" marB="15676"/>
                </a:tc>
              </a:tr>
              <a:tr h="16595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dirty="0" smtClean="0">
                          <a:effectLst/>
                        </a:rPr>
                        <a:t>200</a:t>
                      </a:r>
                      <a:r>
                        <a:rPr lang="en-US" sz="1400" baseline="0" dirty="0" smtClean="0">
                          <a:effectLst/>
                        </a:rPr>
                        <a:t> </a:t>
                      </a:r>
                      <a:r>
                        <a:rPr lang="en-US" sz="1400" baseline="0" dirty="0" err="1" smtClean="0">
                          <a:effectLst/>
                        </a:rPr>
                        <a:t>secs</a:t>
                      </a:r>
                      <a:r>
                        <a:rPr lang="en-US" sz="1400" baseline="0" dirty="0" smtClean="0">
                          <a:effectLst/>
                        </a:rPr>
                        <a:t> later…</a:t>
                      </a:r>
                      <a:endParaRPr lang="en-US" sz="1400" dirty="0">
                        <a:effectLst/>
                      </a:endParaRPr>
                    </a:p>
                  </a:txBody>
                  <a:tcPr marL="15676" marR="62703" marT="15676" marB="15676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 smtClean="0">
                          <a:effectLst/>
                        </a:rPr>
                        <a:t>Program reads sensor</a:t>
                      </a:r>
                      <a:endParaRPr lang="en-US" sz="1400" dirty="0">
                        <a:effectLst/>
                      </a:endParaRPr>
                    </a:p>
                  </a:txBody>
                  <a:tcPr marL="15676" marR="62703" marT="15676" marB="15676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dirty="0">
                          <a:effectLst/>
                        </a:rPr>
                        <a:t>False</a:t>
                      </a:r>
                    </a:p>
                  </a:txBody>
                  <a:tcPr marL="15676" marR="62703" marT="15676" marB="15676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>
                          <a:effectLst/>
                        </a:rPr>
                        <a:t>True</a:t>
                      </a:r>
                    </a:p>
                  </a:txBody>
                  <a:tcPr marL="15676" marR="62703" marT="15676" marB="15676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u="sng" dirty="0">
                          <a:solidFill>
                            <a:schemeClr val="tx2"/>
                          </a:solidFill>
                          <a:effectLst/>
                        </a:rPr>
                        <a:t>True</a:t>
                      </a:r>
                    </a:p>
                  </a:txBody>
                  <a:tcPr marL="15676" marR="62703" marT="15676" marB="15676"/>
                </a:tc>
              </a:tr>
              <a:tr h="38063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dirty="0" smtClean="0">
                          <a:effectLst/>
                        </a:rPr>
                        <a:t>201</a:t>
                      </a:r>
                      <a:endParaRPr lang="en-US" sz="1400" dirty="0">
                        <a:effectLst/>
                      </a:endParaRPr>
                    </a:p>
                  </a:txBody>
                  <a:tcPr marL="15676" marR="62703" marT="15676" marB="15676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>
                          <a:effectLst/>
                        </a:rPr>
                        <a:t>Button is still released, and the program tests the Touch Sensor again</a:t>
                      </a:r>
                    </a:p>
                  </a:txBody>
                  <a:tcPr marL="15676" marR="62703" marT="15676" marB="15676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dirty="0">
                          <a:effectLst/>
                        </a:rPr>
                        <a:t>False</a:t>
                      </a:r>
                    </a:p>
                  </a:txBody>
                  <a:tcPr marL="15676" marR="62703" marT="15676" marB="15676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dirty="0">
                          <a:effectLst/>
                        </a:rPr>
                        <a:t>True</a:t>
                      </a:r>
                    </a:p>
                  </a:txBody>
                  <a:tcPr marL="15676" marR="62703" marT="15676" marB="15676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dirty="0">
                          <a:effectLst/>
                        </a:rPr>
                        <a:t>False</a:t>
                      </a:r>
                    </a:p>
                  </a:txBody>
                  <a:tcPr marL="15676" marR="62703" marT="15676" marB="15676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2/26/15)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1256037"/>
            <a:ext cx="79580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sensor basically is like a True/False switch</a:t>
            </a:r>
          </a:p>
          <a:p>
            <a:r>
              <a:rPr lang="en-US" dirty="0" smtClean="0"/>
              <a:t>“Bumped” can be tricky.  What conditions must be there for the sensor to read True for Bumped?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86189" y="5987141"/>
            <a:ext cx="440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Based on the Lego EV3 help screen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222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69425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Do you program with the Touch Sensor?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408" y="2698270"/>
            <a:ext cx="2428156" cy="2359273"/>
          </a:xfrm>
        </p:spPr>
        <p:txBody>
          <a:bodyPr>
            <a:normAutofit/>
          </a:bodyPr>
          <a:lstStyle/>
          <a:p>
            <a:r>
              <a:rPr lang="en-US" b="0" u="sng" dirty="0" smtClean="0"/>
              <a:t>Yellow Sensor Tab: </a:t>
            </a:r>
            <a:r>
              <a:rPr lang="en-US" b="0" u="sng" dirty="0"/>
              <a:t>Sensor Blocks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 smtClean="0"/>
              <a:t>Used to Read and Compare Sensor Values</a:t>
            </a:r>
          </a:p>
        </p:txBody>
      </p:sp>
      <p:pic>
        <p:nvPicPr>
          <p:cNvPr id="6" name="Picture 5" descr="Screen Shot 2014-08-07 at 12.27.3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3028" y="2193634"/>
            <a:ext cx="3354455" cy="389814"/>
          </a:xfrm>
          <a:prstGeom prst="rect">
            <a:avLst/>
          </a:prstGeom>
        </p:spPr>
      </p:pic>
      <p:pic>
        <p:nvPicPr>
          <p:cNvPr id="8" name="Picture 7" descr="Screen Shot 2014-08-07 at 12.29.57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481" y="2138057"/>
            <a:ext cx="2991825" cy="38981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77455" y="5439046"/>
            <a:ext cx="71468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n>
                  <a:solidFill>
                    <a:srgbClr val="FF6600"/>
                  </a:solidFill>
                </a:ln>
              </a:rPr>
              <a:t>In this lesson, we will use the </a:t>
            </a:r>
          </a:p>
          <a:p>
            <a:pPr algn="ctr"/>
            <a:r>
              <a:rPr lang="en-US" sz="2800" b="1" dirty="0" smtClean="0">
                <a:ln>
                  <a:solidFill>
                    <a:srgbClr val="FF6600"/>
                  </a:solidFill>
                </a:ln>
              </a:rPr>
              <a:t>Wait For Block</a:t>
            </a:r>
            <a:endParaRPr lang="en-US" sz="2800" b="1" dirty="0">
              <a:ln>
                <a:solidFill>
                  <a:srgbClr val="FF6600"/>
                </a:solidFill>
              </a:ln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6</a:t>
            </a:fld>
            <a:endParaRPr lang="en-US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792114" y="2720731"/>
            <a:ext cx="2282426" cy="23592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0" u="sng" dirty="0" smtClean="0"/>
              <a:t>Orange Flow Tab: Wait for Block</a:t>
            </a:r>
          </a:p>
          <a:p>
            <a:pPr lvl="1"/>
            <a:r>
              <a:rPr lang="en-US" dirty="0" smtClean="0"/>
              <a:t>Used to wait for a sensor reading (or time)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2/26/15)</a:t>
            </a:r>
            <a:endParaRPr lang="en-US"/>
          </a:p>
        </p:txBody>
      </p:sp>
      <p:pic>
        <p:nvPicPr>
          <p:cNvPr id="11" name="Picture 10" descr="Screen Shot 2014-08-08 at 6.00.39 PM.pn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21" r="21771" b="11300"/>
          <a:stretch/>
        </p:blipFill>
        <p:spPr>
          <a:xfrm>
            <a:off x="7379854" y="2709409"/>
            <a:ext cx="1322819" cy="183053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57199" y="1357745"/>
            <a:ext cx="81141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There is a Touch Sensor Block in the Yellow Tab, but there is a Wait for Touch in the Orange Tab. What is the difference!!????!</a:t>
            </a:r>
          </a:p>
        </p:txBody>
      </p:sp>
      <p:sp>
        <p:nvSpPr>
          <p:cNvPr id="13" name="Oval 12"/>
          <p:cNvSpPr/>
          <p:nvPr/>
        </p:nvSpPr>
        <p:spPr>
          <a:xfrm>
            <a:off x="7185891" y="2709409"/>
            <a:ext cx="838420" cy="88353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43228" y="3175784"/>
            <a:ext cx="2209800" cy="1533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47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7858" y="2114580"/>
            <a:ext cx="2191430" cy="151714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45475" cy="1371600"/>
          </a:xfrm>
        </p:spPr>
        <p:txBody>
          <a:bodyPr/>
          <a:lstStyle/>
          <a:p>
            <a:r>
              <a:rPr lang="en-US" dirty="0" smtClean="0"/>
              <a:t>A tip for Move Steering Blocks With Sensors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49207"/>
            <a:ext cx="5505752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Leaving the motor “on” and “off”</a:t>
            </a:r>
          </a:p>
          <a:p>
            <a:r>
              <a:rPr lang="en-US" dirty="0" smtClean="0"/>
              <a:t>Why use the “on” instead of “degrees”?</a:t>
            </a:r>
          </a:p>
          <a:p>
            <a:pPr lvl="1"/>
            <a:r>
              <a:rPr lang="en-US" dirty="0" smtClean="0"/>
              <a:t>May want the program to do other tasks such as reading a sensor while moving</a:t>
            </a:r>
          </a:p>
          <a:p>
            <a:endParaRPr lang="en-US" dirty="0"/>
          </a:p>
          <a:p>
            <a:pPr lvl="1"/>
            <a:endParaRPr lang="en-US" dirty="0" smtClean="0"/>
          </a:p>
        </p:txBody>
      </p:sp>
      <p:pic>
        <p:nvPicPr>
          <p:cNvPr id="8" name="Picture 7" descr="Screen Shot 2014-08-07 at 12.29.41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4170" y="1437817"/>
            <a:ext cx="3145906" cy="390733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6677793" y="3097936"/>
            <a:ext cx="667262" cy="629478"/>
          </a:xfrm>
          <a:prstGeom prst="ellipse">
            <a:avLst/>
          </a:prstGeom>
          <a:noFill/>
          <a:ln w="5715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2/26/15)</a:t>
            </a: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462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TEACHER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35364"/>
            <a:ext cx="8245474" cy="4373563"/>
          </a:xfrm>
        </p:spPr>
        <p:txBody>
          <a:bodyPr/>
          <a:lstStyle/>
          <a:p>
            <a:r>
              <a:rPr lang="en-US" dirty="0" smtClean="0"/>
              <a:t>Challenges are on slides 9 and 11</a:t>
            </a:r>
          </a:p>
          <a:p>
            <a:r>
              <a:rPr lang="en-US" dirty="0" smtClean="0"/>
              <a:t>Solutions to these challenges are on slides 10 and 12</a:t>
            </a:r>
          </a:p>
          <a:p>
            <a:r>
              <a:rPr lang="en-US" dirty="0" smtClean="0"/>
              <a:t>Discussion is on slide 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2/26/15)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2740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126616"/>
            <a:ext cx="4414983" cy="478918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Program your robot to move straight until you tap the sensor with your hand.</a:t>
            </a:r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2050" y="1609410"/>
            <a:ext cx="1423624" cy="1291340"/>
          </a:xfrm>
          <a:prstGeom prst="rect">
            <a:avLst/>
          </a:prstGeom>
        </p:spPr>
      </p:pic>
      <p:pic>
        <p:nvPicPr>
          <p:cNvPr id="4" name="Picture 3" descr="Screen Shot 2014-08-08 at 6.00.39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9250" y="1412696"/>
            <a:ext cx="2209800" cy="3009900"/>
          </a:xfrm>
          <a:prstGeom prst="rect">
            <a:avLst/>
          </a:prstGeom>
        </p:spPr>
      </p:pic>
      <p:pic>
        <p:nvPicPr>
          <p:cNvPr id="6" name="Picture 5" descr="Screen Shot 2014-08-07 at 12.27.34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7830" y="1022882"/>
            <a:ext cx="3354455" cy="38981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558614" y="3059546"/>
            <a:ext cx="17736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 = released</a:t>
            </a:r>
          </a:p>
          <a:p>
            <a:r>
              <a:rPr lang="en-US" dirty="0" smtClean="0"/>
              <a:t>1 = pressed</a:t>
            </a:r>
          </a:p>
          <a:p>
            <a:r>
              <a:rPr lang="en-US" dirty="0" smtClean="0"/>
              <a:t>2 = bumped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6500126" y="3659908"/>
            <a:ext cx="1465477" cy="42718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  <a:noFill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69250" y="4507688"/>
            <a:ext cx="32630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Hint: </a:t>
            </a:r>
            <a:r>
              <a:rPr lang="en-US" dirty="0" smtClean="0"/>
              <a:t>You will combine: Move Steering + Wait Block 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2/26/15)</a:t>
            </a:r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558995" y="3736712"/>
            <a:ext cx="1199001" cy="1371767"/>
            <a:chOff x="6507213" y="1384746"/>
            <a:chExt cx="1199001" cy="1371767"/>
          </a:xfrm>
        </p:grpSpPr>
        <p:grpSp>
          <p:nvGrpSpPr>
            <p:cNvPr id="14" name="Group 13"/>
            <p:cNvGrpSpPr/>
            <p:nvPr/>
          </p:nvGrpSpPr>
          <p:grpSpPr>
            <a:xfrm rot="5400000">
              <a:off x="6518630" y="1512901"/>
              <a:ext cx="1141996" cy="1164830"/>
              <a:chOff x="6310708" y="2223671"/>
              <a:chExt cx="809489" cy="898563"/>
            </a:xfrm>
          </p:grpSpPr>
          <p:sp>
            <p:nvSpPr>
              <p:cNvPr id="17" name="Rounded Rectangle 16"/>
              <p:cNvSpPr/>
              <p:nvPr/>
            </p:nvSpPr>
            <p:spPr>
              <a:xfrm>
                <a:off x="6451830" y="2223671"/>
                <a:ext cx="519438" cy="898563"/>
              </a:xfrm>
              <a:prstGeom prst="round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ounded Rectangle 17"/>
              <p:cNvSpPr/>
              <p:nvPr/>
            </p:nvSpPr>
            <p:spPr>
              <a:xfrm>
                <a:off x="6979076" y="2525434"/>
                <a:ext cx="141121" cy="295036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19" name="Rounded Rectangle 18"/>
              <p:cNvSpPr/>
              <p:nvPr/>
            </p:nvSpPr>
            <p:spPr>
              <a:xfrm>
                <a:off x="6310708" y="2525434"/>
                <a:ext cx="141121" cy="295036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20" name="Oval 19"/>
              <p:cNvSpPr>
                <a:spLocks noChangeAspect="1"/>
              </p:cNvSpPr>
              <p:nvPr/>
            </p:nvSpPr>
            <p:spPr>
              <a:xfrm>
                <a:off x="6621904" y="2247641"/>
                <a:ext cx="179290" cy="166284"/>
              </a:xfrm>
              <a:prstGeom prst="ellipse">
                <a:avLst/>
              </a:prstGeom>
              <a:solidFill>
                <a:srgbClr val="FF0000"/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>
              <a:off x="7216809" y="1384746"/>
              <a:ext cx="4656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240594" y="2387181"/>
              <a:ext cx="4656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endParaRPr lang="en-US" dirty="0"/>
            </a:p>
          </p:txBody>
        </p:sp>
      </p:grpSp>
      <p:cxnSp>
        <p:nvCxnSpPr>
          <p:cNvPr id="21" name="Straight Arrow Connector 20"/>
          <p:cNvCxnSpPr/>
          <p:nvPr/>
        </p:nvCxnSpPr>
        <p:spPr>
          <a:xfrm>
            <a:off x="1782623" y="4407670"/>
            <a:ext cx="1080654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http://pixabay.com/static/uploads/photo/2014/03/25/16/58/hand-297767_640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1515" y="3818559"/>
            <a:ext cx="972977" cy="1000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3513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6365</TotalTime>
  <Words>736</Words>
  <PresentationFormat>On-screen Show (4:3)</PresentationFormat>
  <Paragraphs>154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Arial Black</vt:lpstr>
      <vt:lpstr>Calibri</vt:lpstr>
      <vt:lpstr>Helvetica Neue</vt:lpstr>
      <vt:lpstr>Essential</vt:lpstr>
      <vt:lpstr>BEGINNER EV3 PROGRAMMING Lesson</vt:lpstr>
      <vt:lpstr>Lesson Objectives</vt:lpstr>
      <vt:lpstr>What is a sensor?</vt:lpstr>
      <vt:lpstr>WHAT IS A TOUCH SENSOR? </vt:lpstr>
      <vt:lpstr>What Does “Bumped” Mean?*</vt:lpstr>
      <vt:lpstr>HOW Do you program with the Touch Sensor?</vt:lpstr>
      <vt:lpstr>A tip for Move Steering Blocks With Sensors </vt:lpstr>
      <vt:lpstr>TEACHER INSTRUCTIONS</vt:lpstr>
      <vt:lpstr>CHALLENGE 1</vt:lpstr>
      <vt:lpstr>Challenge 1 Solution</vt:lpstr>
      <vt:lpstr>CHALLENGE 2</vt:lpstr>
      <vt:lpstr>Challenge 2 Solution </vt:lpstr>
      <vt:lpstr>DISCUSSION</vt:lpstr>
      <vt:lpstr>CREDITS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2014-08-07T02:19:13Z</dcterms:created>
  <dcterms:modified xsi:type="dcterms:W3CDTF">2015-02-28T16:37:11Z</dcterms:modified>
</cp:coreProperties>
</file>