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5"/>
  </p:notesMasterIdLst>
  <p:sldIdLst>
    <p:sldId id="256" r:id="rId2"/>
    <p:sldId id="257" r:id="rId3"/>
    <p:sldId id="259" r:id="rId4"/>
    <p:sldId id="261" r:id="rId5"/>
    <p:sldId id="260" r:id="rId6"/>
    <p:sldId id="274" r:id="rId7"/>
    <p:sldId id="284" r:id="rId8"/>
    <p:sldId id="290" r:id="rId9"/>
    <p:sldId id="275" r:id="rId10"/>
    <p:sldId id="276" r:id="rId11"/>
    <p:sldId id="291" r:id="rId12"/>
    <p:sldId id="262" r:id="rId13"/>
    <p:sldId id="263" r:id="rId14"/>
    <p:sldId id="266" r:id="rId15"/>
    <p:sldId id="264" r:id="rId16"/>
    <p:sldId id="267" r:id="rId17"/>
    <p:sldId id="268" r:id="rId18"/>
    <p:sldId id="272" r:id="rId19"/>
    <p:sldId id="277" r:id="rId20"/>
    <p:sldId id="278" r:id="rId21"/>
    <p:sldId id="269" r:id="rId22"/>
    <p:sldId id="281" r:id="rId23"/>
    <p:sldId id="286" r:id="rId24"/>
    <p:sldId id="283" r:id="rId25"/>
    <p:sldId id="282" r:id="rId26"/>
    <p:sldId id="270" r:id="rId27"/>
    <p:sldId id="293" r:id="rId28"/>
    <p:sldId id="287" r:id="rId29"/>
    <p:sldId id="288" r:id="rId30"/>
    <p:sldId id="289" r:id="rId31"/>
    <p:sldId id="279" r:id="rId32"/>
    <p:sldId id="271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1BF8B-43DA-4036-A45F-1853D5661BF8}" type="datetimeFigureOut">
              <a:rPr lang="en-US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B7529-7BFF-44A1-A5CA-B74F9C1741C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9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10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7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49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8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8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02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93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74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63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06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9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19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72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07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18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05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31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55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58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2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04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6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05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1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02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91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0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3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B7529-7BFF-44A1-A5CA-B74F9C1741C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4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96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00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1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8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44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5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7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7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3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1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75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temsrobotics.weebly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temsrobotics.weebly.com/module-1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26" y="-336257"/>
            <a:ext cx="11393795" cy="2971800"/>
          </a:xfrm>
        </p:spPr>
        <p:txBody>
          <a:bodyPr/>
          <a:lstStyle/>
          <a:p>
            <a:r>
              <a:rPr lang="en-US"/>
              <a:t>Macarthur Girls High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STEM ROBOTICS</a:t>
            </a:r>
          </a:p>
        </p:txBody>
      </p:sp>
      <p:pic>
        <p:nvPicPr>
          <p:cNvPr id="5" name="Picture 4" descr="Macarthur Log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539" y="3077325"/>
            <a:ext cx="2743200" cy="34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r>
              <a:rPr lang="en-US"/>
              <a:t>Skills, knowledge and understanding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38" y="1912938"/>
            <a:ext cx="10515600" cy="53389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Problem solving</a:t>
            </a:r>
          </a:p>
          <a:p>
            <a:r>
              <a:rPr lang="en-US" sz="2800"/>
              <a:t>Critical thinking </a:t>
            </a:r>
          </a:p>
          <a:p>
            <a:r>
              <a:rPr lang="en-US" sz="2800"/>
              <a:t>Collaborative learning</a:t>
            </a:r>
          </a:p>
          <a:p>
            <a:r>
              <a:rPr lang="en-US" sz="2800"/>
              <a:t>Coding structures</a:t>
            </a:r>
          </a:p>
          <a:p>
            <a:r>
              <a:rPr lang="en-US" sz="2800"/>
              <a:t>Construction skills</a:t>
            </a:r>
          </a:p>
          <a:p>
            <a:r>
              <a:rPr lang="en-US" sz="2800"/>
              <a:t>Communication skills </a:t>
            </a:r>
          </a:p>
          <a:p>
            <a:r>
              <a:rPr lang="en-US" sz="2800"/>
              <a:t>Research skills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0563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r>
              <a:rPr lang="en-US"/>
              <a:t>Skills, knowledge and understanding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38" y="1912938"/>
            <a:ext cx="10515600" cy="53389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Numeracy</a:t>
            </a:r>
          </a:p>
          <a:p>
            <a:r>
              <a:rPr lang="en-US" sz="2800"/>
              <a:t>Applying processes </a:t>
            </a:r>
          </a:p>
          <a:p>
            <a:r>
              <a:rPr lang="en-US" sz="2800"/>
              <a:t>Encouraging initiative and independent learning </a:t>
            </a:r>
          </a:p>
          <a:p>
            <a:r>
              <a:rPr lang="en-US" sz="2800"/>
              <a:t>Encouraging risk taking  </a:t>
            </a:r>
          </a:p>
          <a:p>
            <a:r>
              <a:rPr lang="en-US" sz="2800"/>
              <a:t>Evaluation skills</a:t>
            </a:r>
          </a:p>
          <a:p>
            <a:r>
              <a:rPr lang="en-US" sz="2800"/>
              <a:t>Social responsibility and understanding</a:t>
            </a:r>
          </a:p>
        </p:txBody>
      </p:sp>
    </p:spTree>
    <p:extLst>
      <p:ext uri="{BB962C8B-B14F-4D97-AF65-F5344CB8AC3E}">
        <p14:creationId xmlns:p14="http://schemas.microsoft.com/office/powerpoint/2010/main" val="918213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Timetable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Allocated STEM subject separate from science, mathematics and TAS</a:t>
            </a:r>
          </a:p>
          <a:p>
            <a:r>
              <a:rPr lang="en-US" sz="2400"/>
              <a:t>One semester of an integration subject and the other semester is for their STEM subject</a:t>
            </a:r>
          </a:p>
          <a:p>
            <a:r>
              <a:rPr lang="en-US" sz="2400"/>
              <a:t>Four72 minute periods per cycle </a:t>
            </a:r>
          </a:p>
          <a:p>
            <a:r>
              <a:rPr lang="en-US" sz="2400"/>
              <a:t>3 STEM teachers </a:t>
            </a:r>
          </a:p>
        </p:txBody>
      </p:sp>
    </p:spTree>
    <p:extLst>
      <p:ext uri="{BB962C8B-B14F-4D97-AF65-F5344CB8AC3E}">
        <p14:creationId xmlns:p14="http://schemas.microsoft.com/office/powerpoint/2010/main" val="293936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30 EV3 Robots and the Mind Storm software. Mind Storm Education (Building instructions and coding support)</a:t>
            </a:r>
          </a:p>
          <a:p>
            <a:endParaRPr lang="en-US"/>
          </a:p>
          <a:p>
            <a:r>
              <a:rPr lang="en-US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707" y="2760153"/>
            <a:ext cx="6097954" cy="341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3557"/>
            <a:ext cx="4962986" cy="331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94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BYOD Students bring their own devices. </a:t>
            </a:r>
          </a:p>
          <a:p>
            <a:pPr lvl="1"/>
            <a:r>
              <a:rPr lang="en-US"/>
              <a:t>Laptops, tablets and phones. Google docs and sheets </a:t>
            </a:r>
          </a:p>
          <a:p>
            <a:pPr lvl="1"/>
            <a:endParaRPr lang="en-US"/>
          </a:p>
          <a:p>
            <a:pPr marL="457200" lvl="1" indent="0">
              <a:buNone/>
            </a:pPr>
            <a:r>
              <a:rPr lang="en-US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3095399"/>
            <a:ext cx="4168943" cy="2637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970" y="3425018"/>
            <a:ext cx="4232636" cy="29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3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709445"/>
          </a:xfrm>
        </p:spPr>
        <p:txBody>
          <a:bodyPr>
            <a:normAutofit fontScale="90000"/>
          </a:bodyPr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616" y="1849104"/>
            <a:ext cx="10533647" cy="51454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 charset="0"/>
              </a:rPr>
              <a:t>Classroom. Learning environment.   </a:t>
            </a:r>
          </a:p>
        </p:txBody>
      </p:sp>
      <p:pic>
        <p:nvPicPr>
          <p:cNvPr id="4" name="Picture 3" descr="DSC_08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725" y="231651"/>
            <a:ext cx="5748883" cy="3239753"/>
          </a:xfrm>
          <a:prstGeom prst="rect">
            <a:avLst/>
          </a:prstGeom>
        </p:spPr>
      </p:pic>
      <p:pic>
        <p:nvPicPr>
          <p:cNvPr id="5" name="Picture 4" descr="DSC_08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27" y="2433257"/>
            <a:ext cx="5932153" cy="3329656"/>
          </a:xfrm>
          <a:prstGeom prst="rect">
            <a:avLst/>
          </a:prstGeom>
        </p:spPr>
      </p:pic>
      <p:pic>
        <p:nvPicPr>
          <p:cNvPr id="6" name="Picture 5" descr="DSC_087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10" y="3539624"/>
            <a:ext cx="5329638" cy="30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32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34" y="-68012"/>
            <a:ext cx="10515600" cy="1325563"/>
          </a:xfrm>
        </p:spPr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834" y="112353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Our </a:t>
            </a:r>
            <a:r>
              <a:rPr lang="en-US" err="1"/>
              <a:t>Weebly</a:t>
            </a:r>
            <a:r>
              <a:rPr lang="en-US"/>
              <a:t> website  (lesson and website structure  based on modules) </a:t>
            </a:r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1885950"/>
            <a:ext cx="5562823" cy="4144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695" y="1647428"/>
            <a:ext cx="1708130" cy="47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37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Mathematics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Calibri"/>
              </a:rPr>
              <a:t>When the students are required to become familiar with how the robot functions. They are to complete a number of tasks that enable them to understand the robots movement and how to program it using the Mind Storm software.</a:t>
            </a:r>
          </a:p>
          <a:p>
            <a:r>
              <a:rPr lang="en-US" sz="2400">
                <a:latin typeface="Calibri"/>
              </a:rPr>
              <a:t>The Mathematics tasks were developed with this in mind. While the students are learning about the movement of the robot, they are also learning basic Mathematics concerning these movements.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7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-109873"/>
            <a:ext cx="10040938" cy="1322723"/>
          </a:xfrm>
        </p:spPr>
        <p:txBody>
          <a:bodyPr/>
          <a:lstStyle/>
          <a:p>
            <a:r>
              <a:rPr lang="en-US">
                <a:latin typeface="Calibri" charset="0"/>
              </a:rPr>
              <a:t>Mathematics activities using robots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3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Topics:</a:t>
            </a:r>
            <a:r>
              <a:rPr lang="en-US" sz="2400">
                <a:latin typeface="Times New Roman" charset="0"/>
              </a:rPr>
              <a:t> </a:t>
            </a:r>
          </a:p>
          <a:p>
            <a:pPr lvl="1"/>
            <a:r>
              <a:rPr lang="en-US" sz="2000">
                <a:latin typeface="Times New Roman" charset="0"/>
              </a:rPr>
              <a:t>Time and distance conversions from the Measurement topic, </a:t>
            </a:r>
          </a:p>
          <a:p>
            <a:pPr lvl="1"/>
            <a:r>
              <a:rPr lang="en-US" sz="2000">
                <a:latin typeface="Times New Roman" charset="0"/>
              </a:rPr>
              <a:t>Graphing techniques from the Data analysis topic.</a:t>
            </a:r>
          </a:p>
          <a:p>
            <a:pPr lvl="1"/>
            <a:endParaRPr lang="en-US">
              <a:latin typeface="Times New Roman" charset="0"/>
            </a:endParaRPr>
          </a:p>
          <a:p>
            <a:pPr lvl="1"/>
            <a:endParaRPr lang="en-US">
              <a:latin typeface="Times New Roman" charset="0"/>
            </a:endParaRPr>
          </a:p>
          <a:p>
            <a:pPr lvl="1"/>
            <a:endParaRPr lang="en-US">
              <a:latin typeface="Times New Roman" charset="0"/>
            </a:endParaRPr>
          </a:p>
          <a:p>
            <a:pPr lvl="1"/>
            <a:endParaRPr lang="en-US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28" y="2530326"/>
            <a:ext cx="3130740" cy="3576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328" y="2853021"/>
            <a:ext cx="3211029" cy="3738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966" y="1410536"/>
            <a:ext cx="3431690" cy="45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9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59625"/>
            <a:ext cx="10058400" cy="1450757"/>
          </a:xfrm>
        </p:spPr>
        <p:txBody>
          <a:bodyPr/>
          <a:lstStyle/>
          <a:p>
            <a:r>
              <a:rPr lang="en-US">
                <a:latin typeface="Calibri" charset="0"/>
              </a:rPr>
              <a:t>Mathematics activities using robots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058" y="13924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Topics:</a:t>
            </a:r>
            <a:r>
              <a:rPr lang="en-US">
                <a:latin typeface="Times New Roman" charset="0"/>
              </a:rPr>
              <a:t> </a:t>
            </a:r>
          </a:p>
          <a:p>
            <a:pPr lvl="1"/>
            <a:r>
              <a:rPr lang="en-AU">
                <a:latin typeface="Calibri" charset="0"/>
              </a:rPr>
              <a:t>l</a:t>
            </a:r>
            <a:r>
              <a:rPr lang="en-AU" sz="2400">
                <a:latin typeface="Calibri" charset="0"/>
              </a:rPr>
              <a:t>ooking at types of angles from the Geometry topic, </a:t>
            </a:r>
            <a:endParaRPr lang="en-US" sz="2400">
              <a:latin typeface="Calibri" charset="0"/>
            </a:endParaRPr>
          </a:p>
          <a:p>
            <a:pPr lvl="1"/>
            <a:r>
              <a:rPr lang="en-AU" sz="2400">
                <a:latin typeface="Calibri" charset="0"/>
              </a:rPr>
              <a:t> perimeter / circumference of a circle from </a:t>
            </a:r>
            <a:endParaRPr lang="en-US" sz="2400">
              <a:latin typeface="Calibri" charset="0"/>
            </a:endParaRPr>
          </a:p>
          <a:p>
            <a:pPr marL="201168" lvl="1" indent="0">
              <a:buNone/>
            </a:pPr>
            <a:r>
              <a:rPr lang="en-AU" sz="2400">
                <a:latin typeface="Calibri" charset="0"/>
              </a:rPr>
              <a:t>the Measurement topic.</a:t>
            </a:r>
            <a:r>
              <a:rPr lang="en-US">
                <a:latin typeface="Calibri" charset="0"/>
              </a:rPr>
              <a:t> </a:t>
            </a:r>
          </a:p>
          <a:p>
            <a:pPr lvl="1"/>
            <a:endParaRPr lang="en-US">
              <a:latin typeface="Times New Roman" charset="0"/>
            </a:endParaRPr>
          </a:p>
          <a:p>
            <a:pPr lvl="1"/>
            <a:endParaRPr lang="en-US">
              <a:latin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979" y="1738716"/>
            <a:ext cx="3797384" cy="48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6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024" y="342899"/>
            <a:ext cx="10058400" cy="1162552"/>
          </a:xfrm>
        </p:spPr>
        <p:txBody>
          <a:bodyPr/>
          <a:lstStyle/>
          <a:p>
            <a:r>
              <a:rPr lang="EN-US" sz="3600"/>
              <a:t>Who we are?</a:t>
            </a:r>
            <a:r>
              <a:rPr lang="EN-US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55007" y="2038100"/>
            <a:ext cx="8265193" cy="39563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Girls school in Parramatta years 7 to 12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1035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72 teaching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91.6% LBOTE (EALD)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History of integrated 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Almost all senior students study at least 1 STEM related subject in HSC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11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17" y="-363102"/>
            <a:ext cx="10058400" cy="1450757"/>
          </a:xfrm>
        </p:spPr>
        <p:txBody>
          <a:bodyPr/>
          <a:lstStyle/>
          <a:p>
            <a:r>
              <a:rPr lang="en-US">
                <a:latin typeface="Calibri" charset="0"/>
              </a:rPr>
              <a:t>Mathematics activities using robots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444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Topics:</a:t>
            </a:r>
            <a:r>
              <a:rPr lang="en-US">
                <a:latin typeface="Times New Roman" charset="0"/>
              </a:rPr>
              <a:t> </a:t>
            </a:r>
          </a:p>
          <a:p>
            <a:pPr lvl="1"/>
            <a:r>
              <a:rPr lang="en-US" sz="2000">
                <a:latin typeface="Calibri" charset="0"/>
              </a:rPr>
              <a:t>Students look at the cost analysis of building their robot.</a:t>
            </a:r>
            <a:r>
              <a:rPr lang="en-AU" sz="2000">
                <a:latin typeface="Calibri" charset="0"/>
              </a:rPr>
              <a:t>From the Number topic, students are using their arithmetic skills using money, as well as positive and negative numbers as they enter their data into the spreadsheet.</a:t>
            </a:r>
            <a:r>
              <a:rPr lang="en-US" sz="2000">
                <a:latin typeface="Calibri" charset="0"/>
              </a:rPr>
              <a:t>  </a:t>
            </a:r>
          </a:p>
          <a:p>
            <a:pPr lvl="1"/>
            <a:endParaRPr lang="en-US">
              <a:latin typeface="Times New Roman" charset="0"/>
            </a:endParaRPr>
          </a:p>
          <a:p>
            <a:pPr lvl="1"/>
            <a:endParaRPr lang="en-US">
              <a:latin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52" y="2700338"/>
            <a:ext cx="4631469" cy="3700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135" y="2478505"/>
            <a:ext cx="3530098" cy="36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9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TAS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Design brief (problem solving), design process and folio components </a:t>
            </a:r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21" y="2381055"/>
            <a:ext cx="5467266" cy="41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8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327" y="-236771"/>
            <a:ext cx="10058400" cy="1450757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TAS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478" y="177362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Technical and inspirational research linked to: </a:t>
            </a:r>
          </a:p>
          <a:p>
            <a:pPr lvl="1"/>
            <a:r>
              <a:rPr lang="en-US" sz="2000"/>
              <a:t>Material properties (bitesize and </a:t>
            </a:r>
            <a:r>
              <a:rPr lang="en-US" sz="2000">
                <a:latin typeface="Calibri" charset="0"/>
                <a:hlinkClick r:id="rId3"/>
              </a:rPr>
              <a:t>http://www.technologystudent.com/</a:t>
            </a:r>
            <a:r>
              <a:rPr lang="en-US" sz="2000">
                <a:latin typeface="Calibri" charset="0"/>
              </a:rPr>
              <a:t>)</a:t>
            </a:r>
            <a:r>
              <a:rPr lang="en-US">
                <a:latin typeface="Calibri" charset="0"/>
              </a:rPr>
              <a:t> 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62" y="2895717"/>
            <a:ext cx="4696577" cy="3010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157" y="2759834"/>
            <a:ext cx="5615739" cy="36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9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TAS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Technical and inspirational research linked to:</a:t>
            </a:r>
          </a:p>
          <a:p>
            <a:pPr lvl="1"/>
            <a:r>
              <a:rPr lang="en-US"/>
              <a:t>Energy </a:t>
            </a:r>
          </a:p>
          <a:p>
            <a:endParaRPr lang="en-US"/>
          </a:p>
          <a:p>
            <a:endParaRPr lang="en-US"/>
          </a:p>
          <a:p>
            <a:pPr lvl="1"/>
            <a:r>
              <a:rPr lang="en-US">
                <a:latin typeface="Calibri" charset="0"/>
              </a:rPr>
              <a:t>Robotic movements</a:t>
            </a:r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313" y="2396195"/>
            <a:ext cx="6641138" cy="36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23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TAS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Idea development </a:t>
            </a:r>
          </a:p>
          <a:p>
            <a:pPr marL="0" indent="0">
              <a:buNone/>
            </a:pPr>
            <a:r>
              <a:rPr lang="en-US"/>
              <a:t>(generating solutions)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63" y="1069975"/>
            <a:ext cx="6704681" cy="49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75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TAS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Production</a:t>
            </a:r>
          </a:p>
          <a:p>
            <a:r>
              <a:rPr lang="en-US"/>
              <a:t>Initial evaluation </a:t>
            </a:r>
          </a:p>
          <a:p>
            <a:pPr marL="0" indent="0">
              <a:buNone/>
            </a:pPr>
            <a:r>
              <a:rPr lang="en-US"/>
              <a:t>(allowing the students </a:t>
            </a:r>
          </a:p>
          <a:p>
            <a:pPr marL="0" indent="0">
              <a:buNone/>
            </a:pPr>
            <a:r>
              <a:rPr lang="en-US"/>
              <a:t>to improve based on </a:t>
            </a:r>
          </a:p>
          <a:p>
            <a:pPr marL="0" indent="0">
              <a:buNone/>
            </a:pPr>
            <a:r>
              <a:rPr lang="en-US"/>
              <a:t>feedback)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575" y="1738716"/>
            <a:ext cx="7453815" cy="466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35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91" y="-363102"/>
            <a:ext cx="10058400" cy="1450757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Science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5781"/>
            <a:ext cx="10515600" cy="47499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/>
              <a:t>Knowledge and understanding components from the Stage 4 Physical world Syllabus outcomes primarily covering:-</a:t>
            </a:r>
          </a:p>
          <a:p>
            <a:pPr lvl="1"/>
            <a:r>
              <a:rPr lang="en-US" sz="2400"/>
              <a:t>simple forces and motion (PW1)</a:t>
            </a:r>
          </a:p>
          <a:p>
            <a:pPr lvl="1"/>
            <a:r>
              <a:rPr lang="en-US" sz="2400"/>
              <a:t>their application to solving problems in the world (PW1,4)</a:t>
            </a:r>
          </a:p>
          <a:p>
            <a:pPr lvl="1"/>
            <a:r>
              <a:rPr lang="en-US" sz="2400"/>
              <a:t>simple energy transfer concepts (PW3)</a:t>
            </a:r>
          </a:p>
          <a:p>
            <a:pPr lvl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34030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91" y="-363102"/>
            <a:ext cx="10058400" cy="1450757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Science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5781"/>
            <a:ext cx="10515600" cy="47499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sz="1800"/>
          </a:p>
          <a:p>
            <a:r>
              <a:rPr lang="en-US" sz="2400" b="1"/>
              <a:t>Skills outcomes from Stage 4 Working scientifically syllabus outcomes including:-</a:t>
            </a:r>
          </a:p>
          <a:p>
            <a:pPr lvl="1"/>
            <a:r>
              <a:rPr lang="en-US" sz="2400"/>
              <a:t>research planning and conducting skills (WS5)</a:t>
            </a:r>
          </a:p>
          <a:p>
            <a:pPr lvl="1"/>
            <a:r>
              <a:rPr lang="en-US" sz="2400"/>
              <a:t>planning tests for and procedures to build their robots (WS5)</a:t>
            </a:r>
          </a:p>
          <a:p>
            <a:pPr lvl="1"/>
            <a:r>
              <a:rPr lang="en-US" sz="2400"/>
              <a:t>building and testing their robots (WS6)</a:t>
            </a:r>
          </a:p>
          <a:p>
            <a:pPr lvl="1"/>
            <a:r>
              <a:rPr lang="en-US" sz="2400"/>
              <a:t>Collecting data to integrate with the mathematics component of the course (WS6)</a:t>
            </a:r>
          </a:p>
          <a:p>
            <a:pPr lvl="1"/>
            <a:r>
              <a:rPr lang="en-US" sz="2400"/>
              <a:t>Using test data to program and modify their programs (WS7)</a:t>
            </a:r>
          </a:p>
          <a:p>
            <a:pPr lvl="1"/>
            <a:r>
              <a:rPr lang="en-US" sz="2400"/>
              <a:t>Proposing solutions to an identified problem, trial and modification through a design process to produce a solution (WS8)</a:t>
            </a:r>
          </a:p>
          <a:p>
            <a:pPr lvl="1"/>
            <a:r>
              <a:rPr lang="en-US" sz="2400"/>
              <a:t>Presentation skills for presenting their products at our STEM Robotics Fair (WS9)</a:t>
            </a:r>
          </a:p>
        </p:txBody>
      </p:sp>
    </p:spTree>
    <p:extLst>
      <p:ext uri="{BB962C8B-B14F-4D97-AF65-F5344CB8AC3E}">
        <p14:creationId xmlns:p14="http://schemas.microsoft.com/office/powerpoint/2010/main" val="4231572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Science Components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2116" y="457284"/>
            <a:ext cx="5018839" cy="5059242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39" y="2078285"/>
            <a:ext cx="6451015" cy="3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238" y="-128486"/>
            <a:ext cx="10058400" cy="1450757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Science Components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502" y="949246"/>
            <a:ext cx="5503652" cy="45944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4231" y="1746918"/>
            <a:ext cx="5320461" cy="4569660"/>
          </a:xfrm>
        </p:spPr>
      </p:pic>
    </p:spTree>
    <p:extLst>
      <p:ext uri="{BB962C8B-B14F-4D97-AF65-F5344CB8AC3E}">
        <p14:creationId xmlns:p14="http://schemas.microsoft.com/office/powerpoint/2010/main" val="403897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59" y="-447174"/>
            <a:ext cx="8825659" cy="1981200"/>
          </a:xfrm>
        </p:spPr>
        <p:txBody>
          <a:bodyPr/>
          <a:lstStyle/>
          <a:p>
            <a:r>
              <a:rPr lang="en-US"/>
              <a:t>STEM Team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0075" y="2317750"/>
            <a:ext cx="8535988" cy="27828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Presenter Mr. Chris Johnson (science)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Presenter Mr. Stuart McGuire (TAS)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Ms. Cherry Smyth (science)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Ms. Melissa Thorpe (mathematics)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Mr. Daniel French (executive) </a:t>
            </a:r>
          </a:p>
        </p:txBody>
      </p:sp>
    </p:spTree>
    <p:extLst>
      <p:ext uri="{BB962C8B-B14F-4D97-AF65-F5344CB8AC3E}">
        <p14:creationId xmlns:p14="http://schemas.microsoft.com/office/powerpoint/2010/main" val="3038066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Weebly</a:t>
            </a:r>
            <a:r>
              <a:rPr lang="en-US"/>
              <a:t> website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 sz="3600">
                <a:latin typeface="Calibri" charset="0"/>
                <a:hlinkClick r:id="rId3"/>
              </a:rPr>
              <a:t>http://stemsrobotics.weebly.com/</a:t>
            </a:r>
          </a:p>
        </p:txBody>
      </p:sp>
    </p:spTree>
    <p:extLst>
      <p:ext uri="{BB962C8B-B14F-4D97-AF65-F5344CB8AC3E}">
        <p14:creationId xmlns:p14="http://schemas.microsoft.com/office/powerpoint/2010/main" val="121982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0509"/>
            <a:ext cx="10515600" cy="1325563"/>
          </a:xfrm>
        </p:spPr>
        <p:txBody>
          <a:bodyPr/>
          <a:lstStyle/>
          <a:p>
            <a:r>
              <a:rPr lang="en-US"/>
              <a:t>Teacher's attitudes and experiences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226"/>
            <a:ext cx="10515600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endParaRPr lang="en-US"/>
          </a:p>
          <a:p>
            <a:endParaRPr lang="en-US"/>
          </a:p>
          <a:p>
            <a:r>
              <a:rPr lang="en-US" sz="2800"/>
              <a:t>Robotic Expo held at school next week with student, parent, teacher and industry involvement. </a:t>
            </a:r>
          </a:p>
          <a:p>
            <a:r>
              <a:rPr lang="en-US" sz="2800"/>
              <a:t>Perhaps too ambitious with what was planned and had high expectations with student's previous experiences in STEM related areas.  </a:t>
            </a:r>
          </a:p>
          <a:p>
            <a:r>
              <a:rPr lang="en-US" sz="2800"/>
              <a:t>Need to implement lessons on simple problem solving skills.</a:t>
            </a:r>
          </a:p>
          <a:p>
            <a:r>
              <a:rPr lang="en-US" sz="2800"/>
              <a:t>Students gaps in development stages and abilities:</a:t>
            </a:r>
          </a:p>
          <a:p>
            <a:pPr lvl="1"/>
            <a:r>
              <a:rPr lang="en-US" sz="2400"/>
              <a:t>From following set examples and instructions </a:t>
            </a:r>
          </a:p>
          <a:p>
            <a:pPr lvl="1"/>
            <a:r>
              <a:rPr lang="en-US" sz="2400"/>
              <a:t>To modification of set examples to suit their problems</a:t>
            </a:r>
          </a:p>
          <a:p>
            <a:pPr lvl="1"/>
            <a:r>
              <a:rPr lang="en-US" sz="2400"/>
              <a:t>To develop new solutions </a:t>
            </a:r>
          </a:p>
          <a:p>
            <a:r>
              <a:rPr lang="en-US" sz="2800"/>
              <a:t>Like to include mathematics and science based lessons for testing completed robots for example using weights to test structural integrity. </a:t>
            </a:r>
          </a:p>
          <a:p>
            <a:r>
              <a:rPr lang="en-US" sz="2800"/>
              <a:t>Additional time for student development</a:t>
            </a: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25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92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612" y="2253766"/>
            <a:ext cx="10058400" cy="1450757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7559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What? Design and build a robot prototypes to help people </a:t>
            </a:r>
          </a:p>
          <a:p>
            <a:r>
              <a:rPr lang="en-US" sz="2400"/>
              <a:t>Who? Year 7 students. Groups of 3-4 students </a:t>
            </a:r>
          </a:p>
          <a:p>
            <a:r>
              <a:rPr lang="en-US" sz="2400"/>
              <a:t>How? Using a series of set lessons to develop skills in robotics to allow them to build their own robot. With supporting STEM related activities to enhance their learning potential. </a:t>
            </a:r>
          </a:p>
        </p:txBody>
      </p:sp>
    </p:spTree>
    <p:extLst>
      <p:ext uri="{BB962C8B-B14F-4D97-AF65-F5344CB8AC3E}">
        <p14:creationId xmlns:p14="http://schemas.microsoft.com/office/powerpoint/2010/main" val="322536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64687" y="582472"/>
            <a:ext cx="10266765" cy="1263650"/>
          </a:xfrm>
        </p:spPr>
        <p:txBody>
          <a:bodyPr/>
          <a:lstStyle/>
          <a:p>
            <a:pPr algn="l"/>
            <a:r>
              <a:rPr lang="en-US"/>
              <a:t>Robotic Challenge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74700" y="1800225"/>
            <a:ext cx="8509000" cy="23494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rgbClr val="000000"/>
                </a:solidFill>
                <a:latin typeface="Century Gothic" charset="0"/>
              </a:rPr>
              <a:t>"You and your team have just been employed by a new design and innovation company. You have been asked to identify an aged care or disability issue and then design and build a robot which will help to improve their quality of life. This robot is a prototype and not to scale. As designers you must ensure the robot functions correctly, is visually appealing and is safe."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38278" y="4460036"/>
            <a:ext cx="7038807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4000">
                <a:hlinkClick r:id="rId3"/>
              </a:rPr>
              <a:t>Project launch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501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888" y="78827"/>
            <a:ext cx="10515600" cy="1325563"/>
          </a:xfrm>
        </p:spPr>
        <p:txBody>
          <a:bodyPr/>
          <a:lstStyle/>
          <a:p>
            <a:r>
              <a:rPr lang="en-US"/>
              <a:t>Project Components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5" y="1864060"/>
            <a:ext cx="10612438" cy="578927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Complete a series of introductory robotics challenges with supporting math challenges and science activities </a:t>
            </a:r>
          </a:p>
          <a:p>
            <a:endParaRPr lang="en-US" sz="2400" b="1">
              <a:solidFill>
                <a:srgbClr val="000000"/>
              </a:solidFill>
              <a:latin typeface="Arial" charset="0"/>
            </a:endParaRP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A video log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which documents the obstacles and solutions during the design process and building of their robot. </a:t>
            </a:r>
          </a:p>
          <a:p>
            <a:endParaRPr lang="en-US" sz="2400">
              <a:solidFill>
                <a:srgbClr val="000000"/>
              </a:solidFill>
              <a:latin typeface="Arial" charset="0"/>
            </a:endParaRP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Research task on disabilities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A group design folio must including: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Design Brief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Research:</a:t>
            </a:r>
          </a:p>
          <a:p>
            <a:pPr lvl="1"/>
            <a:r>
              <a:rPr lang="EN-US" sz="24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Inspirational research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technical research</a:t>
            </a:r>
            <a:r>
              <a:rPr lang="EN-US" sz="5000" b="1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lvl="1"/>
            <a:endParaRPr lang="en-US" sz="500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8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Components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625" y="1906871"/>
            <a:ext cx="10612554" cy="5356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Generating creative ideas (brainstorming): 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Individual students create profiles for different robot ideas  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Planning sketching robot ideas potential ideas 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The group analyses by using a check list (Criteria for success) .</a:t>
            </a:r>
          </a:p>
          <a:p>
            <a:endParaRPr lang="en-US" b="1">
              <a:solidFill>
                <a:srgbClr val="000000"/>
              </a:solidFill>
              <a:latin typeface="Arial" charset="0"/>
            </a:endParaRP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Communicating ideas: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video logo/presentation, 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pseudocode, </a:t>
            </a:r>
          </a:p>
          <a:p>
            <a:pPr marL="0" indent="0"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3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Components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625" y="1906871"/>
            <a:ext cx="10612554" cy="5356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Experimenting and testing ideas</a:t>
            </a:r>
            <a:r>
              <a:rPr lang="EN-US" sz="22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Producing design solutions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Production modification of robot for design brief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Evaluating ideas and solutions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lvl="1"/>
            <a:r>
              <a:rPr lang="EN-US" sz="2200">
                <a:solidFill>
                  <a:srgbClr val="000000"/>
                </a:solidFill>
                <a:latin typeface="Arial" charset="0"/>
              </a:rPr>
              <a:t>peer evaluating </a:t>
            </a:r>
          </a:p>
          <a:p>
            <a:pPr lvl="1"/>
            <a:r>
              <a:rPr lang="EN-US" sz="2200">
                <a:solidFill>
                  <a:srgbClr val="000000"/>
                </a:solidFill>
                <a:latin typeface="Arial" charset="0"/>
              </a:rPr>
              <a:t>video journal </a:t>
            </a:r>
          </a:p>
          <a:p>
            <a:r>
              <a:rPr lang="EN-US" sz="2800">
                <a:solidFill>
                  <a:srgbClr val="FF0000"/>
                </a:solidFill>
                <a:latin typeface="Arial" charset="0"/>
              </a:rPr>
              <a:t>A completed and functional robotic product which fulfils the design brief and purpose for which it was intended.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290913"/>
            <a:ext cx="10058400" cy="1450757"/>
          </a:xfrm>
        </p:spPr>
        <p:txBody>
          <a:bodyPr/>
          <a:lstStyle/>
          <a:p>
            <a:r>
              <a:rPr lang="en-US"/>
              <a:t>Project Outline: core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794" y="1100306"/>
            <a:ext cx="7511961" cy="534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364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33</Slides>
  <Notes>33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Retrospect</vt:lpstr>
      <vt:lpstr>Macarthur Girls High School</vt:lpstr>
      <vt:lpstr>Who we are? </vt:lpstr>
      <vt:lpstr>STEM Team </vt:lpstr>
      <vt:lpstr>Project Outline</vt:lpstr>
      <vt:lpstr>Robotic Challenge </vt:lpstr>
      <vt:lpstr>Project Components  </vt:lpstr>
      <vt:lpstr>Project Components  </vt:lpstr>
      <vt:lpstr>Project Components  </vt:lpstr>
      <vt:lpstr>Project Outline: core lessons</vt:lpstr>
      <vt:lpstr>Skills, knowledge and understanding  </vt:lpstr>
      <vt:lpstr>Skills, knowledge and understanding  </vt:lpstr>
      <vt:lpstr>Timetable structure</vt:lpstr>
      <vt:lpstr>Resources</vt:lpstr>
      <vt:lpstr>Resources</vt:lpstr>
      <vt:lpstr>Resources</vt:lpstr>
      <vt:lpstr>Resources</vt:lpstr>
      <vt:lpstr>Mathematics Components </vt:lpstr>
      <vt:lpstr>Mathematics activities using robots  </vt:lpstr>
      <vt:lpstr>Mathematics activities using robots  </vt:lpstr>
      <vt:lpstr>Mathematics activities using robots  </vt:lpstr>
      <vt:lpstr>TAS Components </vt:lpstr>
      <vt:lpstr>TAS Components </vt:lpstr>
      <vt:lpstr>TAS Components </vt:lpstr>
      <vt:lpstr>TAS Components </vt:lpstr>
      <vt:lpstr>TAS Components </vt:lpstr>
      <vt:lpstr>Science Components </vt:lpstr>
      <vt:lpstr>Science Components </vt:lpstr>
      <vt:lpstr>Science Components </vt:lpstr>
      <vt:lpstr>Science Components </vt:lpstr>
      <vt:lpstr>Weebly website </vt:lpstr>
      <vt:lpstr>Teacher's attitudes and experiences</vt:lpstr>
      <vt:lpstr>Student feedback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Macarthur Girls High School</dc:title>
  <cp:revision>1</cp:revision>
  <dcterms:modified xsi:type="dcterms:W3CDTF">2016-10-17T03:39:05Z</dcterms:modified>
</cp:coreProperties>
</file>