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4" r:id="rId14"/>
    <p:sldId id="273" r:id="rId15"/>
    <p:sldId id="261" r:id="rId16"/>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1"/>
  </p:normalViewPr>
  <p:slideViewPr>
    <p:cSldViewPr>
      <p:cViewPr varScale="1">
        <p:scale>
          <a:sx n="101" d="100"/>
          <a:sy n="101" d="100"/>
        </p:scale>
        <p:origin x="1424"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tags" Target="tags/tag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73E033-157D-4F53-BFC6-0495DF94F770}" type="datetimeFigureOut">
              <a:rPr lang="en-AU" smtClean="0"/>
              <a:t>8/06/2016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5752A1E-204F-40EF-A5BB-107E1350E373}" type="slidenum">
              <a:rPr lang="en-AU" smtClean="0"/>
              <a:t>‹#›</a:t>
            </a:fld>
            <a:endParaRPr lang="en-A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73E033-157D-4F53-BFC6-0495DF94F770}" type="datetimeFigureOut">
              <a:rPr lang="en-AU" smtClean="0"/>
              <a:t>8/06/2016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5752A1E-204F-40EF-A5BB-107E1350E373}" type="slidenum">
              <a:rPr lang="en-AU" smtClean="0"/>
              <a:t>‹#›</a:t>
            </a:fld>
            <a:endParaRPr lang="en-A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73E033-157D-4F53-BFC6-0495DF94F770}" type="datetimeFigureOut">
              <a:rPr lang="en-AU" smtClean="0"/>
              <a:t>8/06/2016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5752A1E-204F-40EF-A5BB-107E1350E373}" type="slidenum">
              <a:rPr lang="en-AU" smtClean="0"/>
              <a:t>‹#›</a:t>
            </a:fld>
            <a:endParaRPr lang="en-A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73E033-157D-4F53-BFC6-0495DF94F770}" type="datetimeFigureOut">
              <a:rPr lang="en-AU" smtClean="0"/>
              <a:t>8/06/2016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5752A1E-204F-40EF-A5BB-107E1350E373}" type="slidenum">
              <a:rPr lang="en-AU" smtClean="0"/>
              <a:t>‹#›</a:t>
            </a:fld>
            <a:endParaRPr lang="en-AU"/>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73E033-157D-4F53-BFC6-0495DF94F770}" type="datetimeFigureOut">
              <a:rPr lang="en-AU" smtClean="0"/>
              <a:t>8/06/2016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5752A1E-204F-40EF-A5BB-107E1350E373}" type="slidenum">
              <a:rPr lang="en-AU" smtClean="0"/>
              <a:t>‹#›</a:t>
            </a:fld>
            <a:endParaRPr lang="en-A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673E033-157D-4F53-BFC6-0495DF94F770}" type="datetimeFigureOut">
              <a:rPr lang="en-AU" smtClean="0"/>
              <a:t>8/06/2016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5752A1E-204F-40EF-A5BB-107E1350E373}" type="slidenum">
              <a:rPr lang="en-AU" smtClean="0"/>
              <a:t>‹#›</a:t>
            </a:fld>
            <a:endParaRPr lang="en-AU"/>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73E033-157D-4F53-BFC6-0495DF94F770}" type="datetimeFigureOut">
              <a:rPr lang="en-AU" smtClean="0"/>
              <a:t>8/06/2016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5752A1E-204F-40EF-A5BB-107E1350E373}" type="slidenum">
              <a:rPr lang="en-AU" smtClean="0"/>
              <a:t>‹#›</a:t>
            </a:fld>
            <a:endParaRPr lang="en-AU"/>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73E033-157D-4F53-BFC6-0495DF94F770}" type="datetimeFigureOut">
              <a:rPr lang="en-AU" smtClean="0"/>
              <a:t>8/06/2016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5752A1E-204F-40EF-A5BB-107E1350E373}" type="slidenum">
              <a:rPr lang="en-AU" smtClean="0"/>
              <a:t>‹#›</a:t>
            </a:fld>
            <a:endParaRPr lang="en-A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3E033-157D-4F53-BFC6-0495DF94F770}" type="datetimeFigureOut">
              <a:rPr lang="en-AU" smtClean="0"/>
              <a:t>8/06/2016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5752A1E-204F-40EF-A5BB-107E1350E373}" type="slidenum">
              <a:rPr lang="en-AU" smtClean="0"/>
              <a:t>‹#›</a:t>
            </a:fld>
            <a:endParaRPr lang="en-A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73E033-157D-4F53-BFC6-0495DF94F770}" type="datetimeFigureOut">
              <a:rPr lang="en-AU" smtClean="0"/>
              <a:t>8/06/2016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5752A1E-204F-40EF-A5BB-107E1350E373}" type="slidenum">
              <a:rPr lang="en-AU" smtClean="0"/>
              <a:t>‹#›</a:t>
            </a:fld>
            <a:endParaRPr lang="en-A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73E033-157D-4F53-BFC6-0495DF94F770}" type="datetimeFigureOut">
              <a:rPr lang="en-AU" smtClean="0"/>
              <a:t>8/06/2016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5752A1E-204F-40EF-A5BB-107E1350E373}" type="slidenum">
              <a:rPr lang="en-AU" smtClean="0"/>
              <a:t>‹#›</a:t>
            </a:fld>
            <a:endParaRPr lang="en-A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673E033-157D-4F53-BFC6-0495DF94F770}" type="datetimeFigureOut">
              <a:rPr lang="en-AU" smtClean="0"/>
              <a:t>8/06/2016</a:t>
            </a:fld>
            <a:endParaRPr lang="en-A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A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5752A1E-204F-40EF-A5BB-107E1350E373}"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wikihow.com/Record-a-Voice-Memo-on-an-iPhone" TargetMode="External"/><Relationship Id="rId4" Type="http://schemas.openxmlformats.org/officeDocument/2006/relationships/hyperlink" Target="http://en-us.sennheiser.com/directional-microphone-shotgun-film-broadcast-me-66" TargetMode="External"/><Relationship Id="rId5" Type="http://schemas.openxmlformats.org/officeDocument/2006/relationships/hyperlink" Target="http://www.kvconnection.com/product-p/km-iphone-mic.htm" TargetMode="External"/><Relationship Id="rId1" Type="http://schemas.openxmlformats.org/officeDocument/2006/relationships/slideLayout" Target="../slideLayouts/slideLayout9.xml"/><Relationship Id="rId2"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jpg"/><Relationship Id="rId3" Type="http://schemas.openxmlformats.org/officeDocument/2006/relationships/hyperlink" Target="http://www.olloclip.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www.mediacollege.com/video/shots/weather.html" TargetMode="External"/><Relationship Id="rId4" Type="http://schemas.openxmlformats.org/officeDocument/2006/relationships/hyperlink" Target="https://vimeo.com/1461280" TargetMode="External"/><Relationship Id="rId1" Type="http://schemas.openxmlformats.org/officeDocument/2006/relationships/slideLayout" Target="../slideLayouts/slideLayout9.xml"/><Relationship Id="rId2"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png"/><Relationship Id="rId3" Type="http://schemas.openxmlformats.org/officeDocument/2006/relationships/hyperlink" Target="https://wistia.com/blog/imovie-editing-tip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7GcpP-n-94I" TargetMode="External"/><Relationship Id="rId4" Type="http://schemas.openxmlformats.org/officeDocument/2006/relationships/hyperlink" Target="https://www.google.com.au/search?q=rule+of+thirds+video&amp;safe=strict&amp;espv=2&amp;biw=1302&amp;bih=928&amp;source=lnms&amp;tbm=isch&amp;sa=X&amp;ved=0ahUKEwjQq86CwpnNAhUJnJQKHYmTAB8Q_AUIBygC&amp;dpr=2#imgrc=8fHa10rH-NOYMM%3A" TargetMode="External"/><Relationship Id="rId1" Type="http://schemas.openxmlformats.org/officeDocument/2006/relationships/slideLayout" Target="../slideLayouts/slideLayout7.xml"/><Relationship Id="rId2" Type="http://schemas.openxmlformats.org/officeDocument/2006/relationships/hyperlink" Target="http://wistia.com/library/shooting-video-with-an-iphon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e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6267" y="5445224"/>
            <a:ext cx="6141066" cy="882119"/>
          </a:xfrm>
        </p:spPr>
        <p:txBody>
          <a:bodyPr/>
          <a:lstStyle/>
          <a:p>
            <a:r>
              <a:rPr lang="en-AU" dirty="0" smtClean="0"/>
              <a:t>How to do a good job and make a great video!</a:t>
            </a:r>
            <a:endParaRPr lang="en-AU" dirty="0"/>
          </a:p>
        </p:txBody>
      </p:sp>
      <p:sp>
        <p:nvSpPr>
          <p:cNvPr id="2" name="Title 1"/>
          <p:cNvSpPr>
            <a:spLocks noGrp="1"/>
          </p:cNvSpPr>
          <p:nvPr>
            <p:ph type="ctrTitle"/>
          </p:nvPr>
        </p:nvSpPr>
        <p:spPr>
          <a:xfrm>
            <a:off x="1043608" y="692696"/>
            <a:ext cx="7175351" cy="1793167"/>
          </a:xfrm>
        </p:spPr>
        <p:txBody>
          <a:bodyPr/>
          <a:lstStyle/>
          <a:p>
            <a:pPr marL="182880" indent="0" algn="ctr">
              <a:buNone/>
            </a:pPr>
            <a:r>
              <a:rPr lang="en-AU" dirty="0" smtClean="0"/>
              <a:t>Shooting a Video with a Smartphone!</a:t>
            </a: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708920"/>
            <a:ext cx="3810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82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0890" r="10890"/>
          <a:stretch>
            <a:fillRect/>
          </a:stretch>
        </p:blipFill>
        <p:spPr>
          <a:xfrm>
            <a:off x="4716017" y="984962"/>
            <a:ext cx="4114800" cy="3127806"/>
          </a:xfrm>
        </p:spPr>
      </p:pic>
      <p:sp>
        <p:nvSpPr>
          <p:cNvPr id="3" name="Text Placeholder 2"/>
          <p:cNvSpPr>
            <a:spLocks noGrp="1"/>
          </p:cNvSpPr>
          <p:nvPr>
            <p:ph type="body" sz="half" idx="2"/>
          </p:nvPr>
        </p:nvSpPr>
        <p:spPr>
          <a:xfrm>
            <a:off x="107504" y="1010486"/>
            <a:ext cx="4608513" cy="3930682"/>
          </a:xfrm>
        </p:spPr>
        <p:txBody>
          <a:bodyPr>
            <a:normAutofit lnSpcReduction="10000"/>
          </a:bodyPr>
          <a:lstStyle/>
          <a:p>
            <a:pPr fontAlgn="base"/>
            <a:r>
              <a:rPr lang="en-US" dirty="0" smtClean="0"/>
              <a:t>A </a:t>
            </a:r>
            <a:r>
              <a:rPr lang="en-US" dirty="0"/>
              <a:t>general rule for clear audio is to get your microphone as close to your subject as </a:t>
            </a:r>
            <a:r>
              <a:rPr lang="en-US" smtClean="0"/>
              <a:t>possible.</a:t>
            </a:r>
          </a:p>
          <a:p>
            <a:pPr fontAlgn="base"/>
            <a:r>
              <a:rPr lang="en-US" dirty="0" smtClean="0"/>
              <a:t>When </a:t>
            </a:r>
            <a:r>
              <a:rPr lang="en-US" dirty="0"/>
              <a:t>shooting video with an iPhone, it's best to position a second iPhone directly above the subject's head to record the audio. Creating a </a:t>
            </a:r>
            <a:r>
              <a:rPr lang="en-US" dirty="0">
                <a:hlinkClick r:id="rId3"/>
              </a:rPr>
              <a:t>simple voice memo</a:t>
            </a:r>
            <a:r>
              <a:rPr lang="en-US" dirty="0"/>
              <a:t> should do the trick!</a:t>
            </a:r>
          </a:p>
          <a:p>
            <a:pPr fontAlgn="base"/>
            <a:r>
              <a:rPr lang="en-US" dirty="0"/>
              <a:t>Another option is to use an external microphone. You can plug a powered mic, like the </a:t>
            </a:r>
            <a:r>
              <a:rPr lang="en-US" dirty="0">
                <a:hlinkClick r:id="rId4"/>
              </a:rPr>
              <a:t>Sennheiser ME66</a:t>
            </a:r>
            <a:r>
              <a:rPr lang="en-US" dirty="0"/>
              <a:t>, into a </a:t>
            </a:r>
            <a:r>
              <a:rPr lang="en-US" dirty="0">
                <a:hlinkClick r:id="rId5"/>
              </a:rPr>
              <a:t>KV microphone adapter</a:t>
            </a:r>
            <a:r>
              <a:rPr lang="en-US" dirty="0"/>
              <a:t>, and it'll send the audio from the microphone directly into your iPhone.</a:t>
            </a:r>
          </a:p>
          <a:p>
            <a:pPr fontAlgn="base"/>
            <a:r>
              <a:rPr lang="en-US" dirty="0"/>
              <a:t>Pro Tip: Clap once at the beginning of each take to create a reference point for syncing the good sound from the voice memo with the bad sound from the video recording.</a:t>
            </a:r>
          </a:p>
          <a:p>
            <a:endParaRPr lang="en-AU" dirty="0"/>
          </a:p>
        </p:txBody>
      </p:sp>
      <p:sp>
        <p:nvSpPr>
          <p:cNvPr id="4" name="Title 3"/>
          <p:cNvSpPr>
            <a:spLocks noGrp="1"/>
          </p:cNvSpPr>
          <p:nvPr>
            <p:ph type="title"/>
          </p:nvPr>
        </p:nvSpPr>
        <p:spPr>
          <a:xfrm>
            <a:off x="683568" y="6021288"/>
            <a:ext cx="7560840" cy="1143000"/>
          </a:xfrm>
        </p:spPr>
        <p:txBody>
          <a:bodyPr/>
          <a:lstStyle/>
          <a:p>
            <a:pPr marL="0" indent="0">
              <a:buNone/>
            </a:pPr>
            <a:r>
              <a:rPr lang="en-US" smtClean="0"/>
              <a:t>6. </a:t>
            </a:r>
            <a:r>
              <a:rPr lang="en-US" dirty="0" smtClean="0"/>
              <a:t>Get </a:t>
            </a:r>
            <a:r>
              <a:rPr lang="en-US" dirty="0"/>
              <a:t>your microphone close to your subject</a:t>
            </a:r>
            <a:br>
              <a:rPr lang="en-US" dirty="0"/>
            </a:br>
            <a:endParaRPr lang="en-AU" dirty="0"/>
          </a:p>
        </p:txBody>
      </p:sp>
    </p:spTree>
    <p:extLst>
      <p:ext uri="{BB962C8B-B14F-4D97-AF65-F5344CB8AC3E}">
        <p14:creationId xmlns:p14="http://schemas.microsoft.com/office/powerpoint/2010/main" val="3154260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6142" r="6142"/>
          <a:stretch>
            <a:fillRect/>
          </a:stretch>
        </p:blipFill>
        <p:spPr>
          <a:xfrm>
            <a:off x="-252413" y="2205038"/>
            <a:ext cx="4114801" cy="3127375"/>
          </a:xfrm>
          <a:prstGeom prst="roundRect">
            <a:avLst>
              <a:gd name="adj" fmla="val 38631"/>
            </a:avLst>
          </a:prstGeom>
        </p:spPr>
      </p:pic>
      <p:sp>
        <p:nvSpPr>
          <p:cNvPr id="3" name="Text Placeholder 2"/>
          <p:cNvSpPr>
            <a:spLocks noGrp="1"/>
          </p:cNvSpPr>
          <p:nvPr>
            <p:ph type="body" sz="half" idx="2"/>
          </p:nvPr>
        </p:nvSpPr>
        <p:spPr>
          <a:xfrm>
            <a:off x="4120604" y="1412776"/>
            <a:ext cx="4932040" cy="3024336"/>
          </a:xfrm>
        </p:spPr>
        <p:txBody>
          <a:bodyPr/>
          <a:lstStyle/>
          <a:p>
            <a:pPr marL="0" indent="0" fontAlgn="base">
              <a:buNone/>
            </a:pPr>
            <a:r>
              <a:rPr lang="en-US" dirty="0" smtClean="0"/>
              <a:t>Sometimes</a:t>
            </a:r>
            <a:r>
              <a:rPr lang="en-US" dirty="0"/>
              <a:t>, you just need a wider shot, and the iPhone's fixed lens will limit how wide your shots can be. Being able to capture a wider shot is especially handy when you're shooting indoors or in small spaces.</a:t>
            </a:r>
          </a:p>
          <a:p>
            <a:pPr marL="0" indent="0" fontAlgn="base">
              <a:buNone/>
            </a:pPr>
            <a:r>
              <a:rPr lang="en-US" dirty="0"/>
              <a:t>A great workaround is to get a clip-on lens adapter. I'd only recommend using something like </a:t>
            </a:r>
            <a:r>
              <a:rPr lang="en-US" dirty="0" smtClean="0"/>
              <a:t>the </a:t>
            </a:r>
            <a:r>
              <a:rPr lang="en-US" dirty="0" smtClean="0">
                <a:hlinkClick r:id="rId3"/>
              </a:rPr>
              <a:t>Olloclip</a:t>
            </a:r>
            <a:r>
              <a:rPr lang="en-US" dirty="0"/>
              <a:t> when you need to get a wider shot, but in those moments, it sure is handy!</a:t>
            </a:r>
          </a:p>
          <a:p>
            <a:endParaRPr lang="en-US" dirty="0"/>
          </a:p>
        </p:txBody>
      </p:sp>
      <p:sp>
        <p:nvSpPr>
          <p:cNvPr id="4" name="Title 3"/>
          <p:cNvSpPr>
            <a:spLocks noGrp="1"/>
          </p:cNvSpPr>
          <p:nvPr>
            <p:ph type="title"/>
          </p:nvPr>
        </p:nvSpPr>
        <p:spPr>
          <a:xfrm>
            <a:off x="2627784" y="7144"/>
            <a:ext cx="5976664" cy="1143000"/>
          </a:xfrm>
        </p:spPr>
        <p:txBody>
          <a:bodyPr/>
          <a:lstStyle/>
          <a:p>
            <a:pPr marL="0" indent="0">
              <a:buNone/>
            </a:pPr>
            <a:r>
              <a:rPr lang="en-US" sz="3600" dirty="0"/>
              <a:t>7. Use a clip-on lens adapter for wider </a:t>
            </a:r>
            <a:r>
              <a:rPr lang="en-US" sz="3600" dirty="0" smtClean="0"/>
              <a:t>shots</a:t>
            </a:r>
            <a:endParaRPr lang="en-US" sz="3600" dirty="0"/>
          </a:p>
        </p:txBody>
      </p:sp>
    </p:spTree>
    <p:extLst>
      <p:ext uri="{BB962C8B-B14F-4D97-AF65-F5344CB8AC3E}">
        <p14:creationId xmlns:p14="http://schemas.microsoft.com/office/powerpoint/2010/main" val="112085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ext Placeholder 2"/>
          <p:cNvSpPr>
            <a:spLocks noGrp="1"/>
          </p:cNvSpPr>
          <p:nvPr>
            <p:ph type="body" sz="half" idx="2"/>
          </p:nvPr>
        </p:nvSpPr>
        <p:spPr>
          <a:xfrm>
            <a:off x="107504" y="908720"/>
            <a:ext cx="4824536" cy="3362086"/>
          </a:xfrm>
        </p:spPr>
        <p:txBody>
          <a:bodyPr>
            <a:normAutofit lnSpcReduction="10000"/>
          </a:bodyPr>
          <a:lstStyle/>
          <a:p>
            <a:pPr marL="0" indent="0" fontAlgn="base">
              <a:buNone/>
            </a:pPr>
            <a:r>
              <a:rPr lang="en-US" sz="2400" dirty="0" smtClean="0"/>
              <a:t>You </a:t>
            </a:r>
            <a:r>
              <a:rPr lang="en-US" sz="2400" dirty="0"/>
              <a:t>can get some amazing shots with the iPhone's built-in </a:t>
            </a:r>
            <a:r>
              <a:rPr lang="en-US" sz="2400" dirty="0" err="1"/>
              <a:t>slowmo</a:t>
            </a:r>
            <a:r>
              <a:rPr lang="en-US" sz="2400" dirty="0"/>
              <a:t>, but make sure the choice is motivated and fits your story. A shot of someone skiing will probably be great in </a:t>
            </a:r>
            <a:r>
              <a:rPr lang="en-US" sz="2400" dirty="0" err="1"/>
              <a:t>slowmo</a:t>
            </a:r>
            <a:r>
              <a:rPr lang="en-US" sz="2400" dirty="0"/>
              <a:t>. A shot of someone typing on their computer, on the other hand, might not be so interesting.</a:t>
            </a:r>
          </a:p>
          <a:p>
            <a:endParaRPr lang="en-US" dirty="0"/>
          </a:p>
        </p:txBody>
      </p:sp>
      <p:sp>
        <p:nvSpPr>
          <p:cNvPr id="4" name="Title 3"/>
          <p:cNvSpPr>
            <a:spLocks noGrp="1"/>
          </p:cNvSpPr>
          <p:nvPr>
            <p:ph type="title"/>
          </p:nvPr>
        </p:nvSpPr>
        <p:spPr>
          <a:xfrm>
            <a:off x="877887" y="5373216"/>
            <a:ext cx="7517140" cy="1143000"/>
          </a:xfrm>
        </p:spPr>
        <p:txBody>
          <a:bodyPr/>
          <a:lstStyle/>
          <a:p>
            <a:pPr marL="0" indent="0">
              <a:buNone/>
            </a:pPr>
            <a:r>
              <a:rPr lang="en-US" dirty="0"/>
              <a:t>8. Use slow motion </a:t>
            </a:r>
            <a:r>
              <a:rPr lang="en-US" dirty="0" smtClean="0"/>
              <a:t>wisely</a:t>
            </a:r>
            <a:endParaRPr lang="en-US" dirty="0"/>
          </a:p>
        </p:txBody>
      </p:sp>
    </p:spTree>
    <p:extLst>
      <p:ext uri="{BB962C8B-B14F-4D97-AF65-F5344CB8AC3E}">
        <p14:creationId xmlns:p14="http://schemas.microsoft.com/office/powerpoint/2010/main" val="2046005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588" r="1588"/>
          <a:stretch>
            <a:fillRect/>
          </a:stretch>
        </p:blipFill>
        <p:spPr>
          <a:xfrm>
            <a:off x="4860032" y="527290"/>
            <a:ext cx="4392487" cy="3398074"/>
          </a:xfrm>
        </p:spPr>
      </p:pic>
      <p:sp>
        <p:nvSpPr>
          <p:cNvPr id="3" name="Text Placeholder 2"/>
          <p:cNvSpPr>
            <a:spLocks noGrp="1"/>
          </p:cNvSpPr>
          <p:nvPr>
            <p:ph type="body" sz="half" idx="2"/>
          </p:nvPr>
        </p:nvSpPr>
        <p:spPr>
          <a:xfrm>
            <a:off x="107504" y="188640"/>
            <a:ext cx="5256584" cy="2160240"/>
          </a:xfrm>
        </p:spPr>
        <p:txBody>
          <a:bodyPr>
            <a:normAutofit fontScale="92500" lnSpcReduction="20000"/>
          </a:bodyPr>
          <a:lstStyle/>
          <a:p>
            <a:pPr marL="0" indent="0">
              <a:buNone/>
            </a:pPr>
            <a:r>
              <a:rPr lang="en-US" dirty="0"/>
              <a:t>The </a:t>
            </a:r>
            <a:r>
              <a:rPr lang="en-US" i="1" dirty="0"/>
              <a:t>rule of thirds</a:t>
            </a:r>
            <a:r>
              <a:rPr lang="en-US" dirty="0"/>
              <a:t> is a concept in video and film production in which the frame is divided into into nine imaginary sections, as illustrated on the right. This creates reference points which act as guides for framing the image.</a:t>
            </a:r>
          </a:p>
          <a:p>
            <a:pPr marL="0" indent="0">
              <a:buNone/>
            </a:pPr>
            <a:r>
              <a:rPr lang="en-US" dirty="0"/>
              <a:t>Points (or lines) of interest should occur at 1/3 or 2/3 of the way up (or across) the frame, rather than in the </a:t>
            </a:r>
            <a:r>
              <a:rPr lang="en-US" dirty="0" err="1"/>
              <a:t>centre</a:t>
            </a:r>
            <a:r>
              <a:rPr lang="en-US" dirty="0"/>
              <a:t>. Like many rules of framing, this is not always necessary (or desirable) but it is one of those rules you should understand well before you break it.</a:t>
            </a:r>
          </a:p>
          <a:p>
            <a:pPr marL="0" indent="0">
              <a:buNone/>
            </a:pPr>
            <a:endParaRPr lang="en-US" dirty="0"/>
          </a:p>
        </p:txBody>
      </p:sp>
      <p:sp>
        <p:nvSpPr>
          <p:cNvPr id="4" name="Title 3"/>
          <p:cNvSpPr>
            <a:spLocks noGrp="1"/>
          </p:cNvSpPr>
          <p:nvPr>
            <p:ph type="title"/>
          </p:nvPr>
        </p:nvSpPr>
        <p:spPr>
          <a:xfrm>
            <a:off x="395536" y="2996952"/>
            <a:ext cx="4211488" cy="1077573"/>
          </a:xfrm>
        </p:spPr>
        <p:txBody>
          <a:bodyPr/>
          <a:lstStyle/>
          <a:p>
            <a:pPr marL="0" indent="0" algn="ctr">
              <a:buNone/>
            </a:pPr>
            <a:r>
              <a:rPr lang="en-US" dirty="0" smtClean="0"/>
              <a:t>9. The Rule of Thirds</a:t>
            </a:r>
            <a:endParaRPr lang="en-US" dirty="0"/>
          </a:p>
        </p:txBody>
      </p:sp>
      <p:sp>
        <p:nvSpPr>
          <p:cNvPr id="6" name="TextBox 5"/>
          <p:cNvSpPr txBox="1"/>
          <p:nvPr/>
        </p:nvSpPr>
        <p:spPr>
          <a:xfrm>
            <a:off x="395536" y="4270806"/>
            <a:ext cx="8280920" cy="2862322"/>
          </a:xfrm>
          <a:prstGeom prst="rect">
            <a:avLst/>
          </a:prstGeom>
          <a:noFill/>
        </p:spPr>
        <p:txBody>
          <a:bodyPr wrap="square" rtlCol="0">
            <a:spAutoFit/>
          </a:bodyPr>
          <a:lstStyle/>
          <a:p>
            <a:r>
              <a:rPr lang="en-US" dirty="0" smtClean="0"/>
              <a:t>In </a:t>
            </a:r>
            <a:r>
              <a:rPr lang="en-US" dirty="0"/>
              <a:t>most "people shots", the main line of interest is the line going through the eyes. In this shot, the eyes are placed approximately 1/3 of the way down the frame.</a:t>
            </a:r>
          </a:p>
          <a:p>
            <a:r>
              <a:rPr lang="en-US" dirty="0"/>
              <a:t>Depending on the type of shot, it's not always possible to place the eyes like this.</a:t>
            </a:r>
          </a:p>
          <a:p>
            <a:r>
              <a:rPr lang="en-US" dirty="0"/>
              <a:t>In this shot, the building takes up approximately 1/3 of the frame and the sky takes up the rest. This could be a </a:t>
            </a:r>
            <a:r>
              <a:rPr lang="en-US" dirty="0">
                <a:hlinkClick r:id="rId3"/>
              </a:rPr>
              <a:t>weather shot</a:t>
            </a:r>
            <a:r>
              <a:rPr lang="en-US" dirty="0"/>
              <a:t>, in which the subject is actually the sky.</a:t>
            </a:r>
          </a:p>
          <a:p>
            <a:r>
              <a:rPr lang="en-US" dirty="0"/>
              <a:t>Watch this video for a short explanation:- </a:t>
            </a:r>
            <a:r>
              <a:rPr lang="en-US" dirty="0">
                <a:hlinkClick r:id="rId4"/>
              </a:rPr>
              <a:t>https://</a:t>
            </a:r>
            <a:r>
              <a:rPr lang="en-US" dirty="0" smtClean="0">
                <a:hlinkClick r:id="rId4"/>
              </a:rPr>
              <a:t>vimeo.com/1461280</a:t>
            </a:r>
            <a:endParaRPr lang="en-US" dirty="0" smtClean="0"/>
          </a:p>
          <a:p>
            <a:endParaRPr lang="en-US" dirty="0"/>
          </a:p>
        </p:txBody>
      </p:sp>
    </p:spTree>
    <p:extLst>
      <p:ext uri="{BB962C8B-B14F-4D97-AF65-F5344CB8AC3E}">
        <p14:creationId xmlns:p14="http://schemas.microsoft.com/office/powerpoint/2010/main" val="1617316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660" r="660"/>
          <a:stretch>
            <a:fillRect/>
          </a:stretch>
        </p:blipFill>
        <p:spPr>
          <a:xfrm>
            <a:off x="4932363" y="1844675"/>
            <a:ext cx="4114800" cy="3127375"/>
          </a:xfrm>
        </p:spPr>
      </p:pic>
      <p:sp>
        <p:nvSpPr>
          <p:cNvPr id="3" name="Text Placeholder 2"/>
          <p:cNvSpPr>
            <a:spLocks noGrp="1"/>
          </p:cNvSpPr>
          <p:nvPr>
            <p:ph type="body" sz="half" idx="2"/>
          </p:nvPr>
        </p:nvSpPr>
        <p:spPr>
          <a:xfrm>
            <a:off x="323528" y="1484784"/>
            <a:ext cx="4968552" cy="4320480"/>
          </a:xfrm>
        </p:spPr>
        <p:txBody>
          <a:bodyPr>
            <a:normAutofit fontScale="92500" lnSpcReduction="10000"/>
          </a:bodyPr>
          <a:lstStyle/>
          <a:p>
            <a:pPr marL="0" indent="0" fontAlgn="base">
              <a:buNone/>
            </a:pPr>
            <a:r>
              <a:rPr lang="en-US" sz="2300" dirty="0" smtClean="0"/>
              <a:t>There </a:t>
            </a:r>
            <a:r>
              <a:rPr lang="en-US" sz="2300" dirty="0"/>
              <a:t>are some pretty cool editing apps available for the iPhone, but they still don't beat editing on your computer. When you finish shooting, plug your phone in, offload your footage, and import your videos into your editor of choice.</a:t>
            </a:r>
          </a:p>
          <a:p>
            <a:pPr marL="0" indent="0" fontAlgn="base">
              <a:buNone/>
            </a:pPr>
            <a:r>
              <a:rPr lang="en-US" sz="2300" dirty="0"/>
              <a:t>If you've never edited a video before, there's never been a better time to start! The iPhone's camera combined with some minor editing can unlock some serious potential. Free tools like </a:t>
            </a:r>
            <a:r>
              <a:rPr lang="en-US" sz="2300" dirty="0">
                <a:hlinkClick r:id="rId3"/>
              </a:rPr>
              <a:t>iMovie</a:t>
            </a:r>
            <a:r>
              <a:rPr lang="en-US" sz="2300" dirty="0"/>
              <a:t> have made editing easier for everyone.</a:t>
            </a:r>
          </a:p>
          <a:p>
            <a:endParaRPr lang="en-US" dirty="0"/>
          </a:p>
        </p:txBody>
      </p:sp>
      <p:sp>
        <p:nvSpPr>
          <p:cNvPr id="4" name="Title 3"/>
          <p:cNvSpPr>
            <a:spLocks noGrp="1"/>
          </p:cNvSpPr>
          <p:nvPr>
            <p:ph type="title"/>
          </p:nvPr>
        </p:nvSpPr>
        <p:spPr>
          <a:xfrm>
            <a:off x="894035" y="-66257"/>
            <a:ext cx="7695940" cy="1143000"/>
          </a:xfrm>
        </p:spPr>
        <p:txBody>
          <a:bodyPr/>
          <a:lstStyle/>
          <a:p>
            <a:pPr marL="0" indent="0">
              <a:buNone/>
            </a:pPr>
            <a:r>
              <a:rPr lang="en-US" dirty="0" smtClean="0"/>
              <a:t>10. </a:t>
            </a:r>
            <a:r>
              <a:rPr lang="en-US" dirty="0"/>
              <a:t>Edit on your </a:t>
            </a:r>
            <a:r>
              <a:rPr lang="en-US" dirty="0" smtClean="0"/>
              <a:t>computer</a:t>
            </a:r>
            <a:endParaRPr lang="en-US" dirty="0"/>
          </a:p>
        </p:txBody>
      </p:sp>
    </p:spTree>
    <p:extLst>
      <p:ext uri="{BB962C8B-B14F-4D97-AF65-F5344CB8AC3E}">
        <p14:creationId xmlns:p14="http://schemas.microsoft.com/office/powerpoint/2010/main" val="1311554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32075" y="4371975"/>
            <a:ext cx="6511925" cy="1143000"/>
          </a:xfrm>
        </p:spPr>
        <p:txBody>
          <a:bodyPr>
            <a:normAutofit/>
          </a:bodyPr>
          <a:lstStyle/>
          <a:p>
            <a:r>
              <a:rPr lang="en-AU" dirty="0" smtClean="0"/>
              <a:t>References</a:t>
            </a:r>
            <a:endParaRPr lang="en-AU" dirty="0"/>
          </a:p>
        </p:txBody>
      </p:sp>
      <p:sp>
        <p:nvSpPr>
          <p:cNvPr id="3" name="Content Placeholder 2"/>
          <p:cNvSpPr>
            <a:spLocks noGrp="1"/>
          </p:cNvSpPr>
          <p:nvPr>
            <p:ph sz="quarter" idx="4294967295"/>
          </p:nvPr>
        </p:nvSpPr>
        <p:spPr>
          <a:xfrm>
            <a:off x="0" y="731838"/>
            <a:ext cx="8748464" cy="3475037"/>
          </a:xfrm>
        </p:spPr>
        <p:txBody>
          <a:bodyPr/>
          <a:lstStyle/>
          <a:p>
            <a:r>
              <a:rPr lang="en-AU" dirty="0" smtClean="0"/>
              <a:t>Information was sourced from several </a:t>
            </a:r>
            <a:r>
              <a:rPr lang="en-AU" dirty="0" smtClean="0"/>
              <a:t>locations including:-</a:t>
            </a:r>
            <a:endParaRPr lang="en-AU" dirty="0" smtClean="0"/>
          </a:p>
          <a:p>
            <a:pPr lvl="1"/>
            <a:r>
              <a:rPr lang="en-AU" dirty="0" smtClean="0">
                <a:hlinkClick r:id="rId2"/>
              </a:rPr>
              <a:t>http://wistia.com/library/shooting-video-with-an-iphone</a:t>
            </a:r>
            <a:endParaRPr lang="en-AU" dirty="0" smtClean="0"/>
          </a:p>
          <a:p>
            <a:pPr lvl="1"/>
            <a:r>
              <a:rPr lang="en-AU" dirty="0">
                <a:hlinkClick r:id="rId3"/>
              </a:rPr>
              <a:t>https://</a:t>
            </a:r>
            <a:r>
              <a:rPr lang="en-AU" dirty="0" smtClean="0">
                <a:hlinkClick r:id="rId3"/>
              </a:rPr>
              <a:t>www.youtube.com/watch?v=7GcpP-n-94I</a:t>
            </a:r>
            <a:endParaRPr lang="en-AU" dirty="0" smtClean="0"/>
          </a:p>
          <a:p>
            <a:pPr lvl="1"/>
            <a:r>
              <a:rPr lang="en-AU" dirty="0">
                <a:hlinkClick r:id="rId4"/>
              </a:rPr>
              <a:t>https://</a:t>
            </a:r>
            <a:r>
              <a:rPr lang="en-AU" dirty="0" smtClean="0">
                <a:hlinkClick r:id="rId4"/>
              </a:rPr>
              <a:t>www.google.com.au/search?q=rule+of+thirds+video&amp;safe=strict&amp;espv=2&amp;biw=1302&amp;bih=928&amp;source=lnms&amp;tbm=isch&amp;sa=X&amp;ved=0ahUKEwjQq86CwpnNAhUJnJQKHYmTAB8Q_AUIBygC&amp;dpr=2#imgrc=8fHa10rH-NOYMM%3A</a:t>
            </a:r>
            <a:endParaRPr lang="en-AU" dirty="0" smtClean="0"/>
          </a:p>
        </p:txBody>
      </p:sp>
    </p:spTree>
    <p:extLst>
      <p:ext uri="{BB962C8B-B14F-4D97-AF65-F5344CB8AC3E}">
        <p14:creationId xmlns:p14="http://schemas.microsoft.com/office/powerpoint/2010/main" val="1496163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794108"/>
            <a:ext cx="4572000" cy="646331"/>
          </a:xfrm>
          <a:prstGeom prst="rect">
            <a:avLst/>
          </a:prstGeom>
        </p:spPr>
        <p:txBody>
          <a:bodyPr>
            <a:spAutoFit/>
          </a:bodyPr>
          <a:lstStyle/>
          <a:p>
            <a:r>
              <a:rPr lang="en-AU" dirty="0" smtClean="0"/>
              <a:t>http://wistia.com/library/shooting-video-with-an-iphone</a:t>
            </a:r>
            <a:endParaRPr lang="en-AU" dirty="0"/>
          </a:p>
        </p:txBody>
      </p:sp>
    </p:spTree>
    <p:extLst>
      <p:ext uri="{BB962C8B-B14F-4D97-AF65-F5344CB8AC3E}">
        <p14:creationId xmlns:p14="http://schemas.microsoft.com/office/powerpoint/2010/main" val="932048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AU" dirty="0" smtClean="0"/>
              <a:t>Shooting good video!</a:t>
            </a:r>
            <a:endParaRPr lang="en-AU" dirty="0"/>
          </a:p>
        </p:txBody>
      </p:sp>
      <p:sp>
        <p:nvSpPr>
          <p:cNvPr id="3" name="Content Placeholder 2"/>
          <p:cNvSpPr>
            <a:spLocks noGrp="1"/>
          </p:cNvSpPr>
          <p:nvPr>
            <p:ph sz="quarter" idx="13"/>
          </p:nvPr>
        </p:nvSpPr>
        <p:spPr>
          <a:xfrm>
            <a:off x="755576" y="731518"/>
            <a:ext cx="3734127" cy="3777601"/>
          </a:xfrm>
        </p:spPr>
        <p:txBody>
          <a:bodyPr>
            <a:normAutofit fontScale="62500" lnSpcReduction="20000"/>
          </a:bodyPr>
          <a:lstStyle/>
          <a:p>
            <a:pPr marL="45720" indent="0" fontAlgn="base">
              <a:buNone/>
            </a:pPr>
            <a:r>
              <a:rPr lang="en-AU" sz="2900" dirty="0"/>
              <a:t>You can shoot high quality video that's ready to edit and upload to your website </a:t>
            </a:r>
            <a:r>
              <a:rPr lang="en-AU" sz="2900" dirty="0" smtClean="0"/>
              <a:t>or assignment using your Smart phone’s </a:t>
            </a:r>
            <a:r>
              <a:rPr lang="en-AU" sz="2900" dirty="0"/>
              <a:t>camera, but if you just pull it out of your pocket and click record, chances are the end result will not look up to snuff.</a:t>
            </a:r>
          </a:p>
          <a:p>
            <a:pPr marL="45720" indent="0" fontAlgn="base">
              <a:buNone/>
            </a:pPr>
            <a:r>
              <a:rPr lang="en-AU" sz="2900" dirty="0"/>
              <a:t>Here are some quick tips for getting the most out of your </a:t>
            </a:r>
            <a:r>
              <a:rPr lang="en-AU" sz="2900" dirty="0" smtClean="0"/>
              <a:t>Smart phone’s </a:t>
            </a:r>
            <a:r>
              <a:rPr lang="en-AU" sz="2900" dirty="0"/>
              <a:t>camera. While some of these suggestions are iPhone-specific, many can be applied to other smartphones, too!</a:t>
            </a:r>
          </a:p>
          <a:p>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394" y="764704"/>
            <a:ext cx="347662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338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3636085" cy="1258493"/>
          </a:xfrm>
        </p:spPr>
        <p:txBody>
          <a:bodyPr/>
          <a:lstStyle/>
          <a:p>
            <a:pPr marL="0" indent="0">
              <a:buNone/>
            </a:pPr>
            <a:r>
              <a:rPr lang="en-AU" dirty="0" smtClean="0"/>
              <a:t>1. Don’t shoot vertical video!</a:t>
            </a:r>
            <a:endParaRPr lang="en-AU" dirty="0"/>
          </a:p>
        </p:txBody>
      </p:sp>
      <p:sp>
        <p:nvSpPr>
          <p:cNvPr id="4" name="Text Placeholder 3"/>
          <p:cNvSpPr>
            <a:spLocks noGrp="1"/>
          </p:cNvSpPr>
          <p:nvPr>
            <p:ph type="body" sz="half" idx="2"/>
          </p:nvPr>
        </p:nvSpPr>
        <p:spPr>
          <a:xfrm>
            <a:off x="3779912" y="755754"/>
            <a:ext cx="5078338" cy="2673246"/>
          </a:xfrm>
        </p:spPr>
        <p:txBody>
          <a:bodyPr>
            <a:normAutofit lnSpcReduction="10000"/>
          </a:bodyPr>
          <a:lstStyle/>
          <a:p>
            <a:pPr fontAlgn="base"/>
            <a:r>
              <a:rPr lang="en-AU" sz="2400" dirty="0" smtClean="0"/>
              <a:t>We're </a:t>
            </a:r>
            <a:r>
              <a:rPr lang="en-AU" sz="2400" dirty="0"/>
              <a:t>living in a widescreen world! Laptops, televisions, your Twitter feed, and your website are all examples of places where a vertical video probably won't look great. So m</a:t>
            </a:r>
            <a:r>
              <a:rPr lang="en-AU" sz="2400" dirty="0" smtClean="0"/>
              <a:t>ake </a:t>
            </a:r>
            <a:r>
              <a:rPr lang="en-AU" sz="2400" dirty="0"/>
              <a:t>sure you shoot horizontally!</a:t>
            </a:r>
          </a:p>
          <a:p>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645024"/>
            <a:ext cx="85725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375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2924944"/>
            <a:ext cx="2340521" cy="3510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marL="0" indent="0">
              <a:buNone/>
            </a:pPr>
            <a:r>
              <a:rPr lang="en-AU" dirty="0"/>
              <a:t>2. Use a </a:t>
            </a:r>
            <a:r>
              <a:rPr lang="en-AU" dirty="0" smtClean="0"/>
              <a:t>tripod</a:t>
            </a:r>
            <a:endParaRPr lang="en-AU" dirty="0"/>
          </a:p>
        </p:txBody>
      </p:sp>
      <p:sp>
        <p:nvSpPr>
          <p:cNvPr id="4" name="Text Placeholder 3"/>
          <p:cNvSpPr>
            <a:spLocks noGrp="1"/>
          </p:cNvSpPr>
          <p:nvPr>
            <p:ph type="body" sz="half" idx="2"/>
          </p:nvPr>
        </p:nvSpPr>
        <p:spPr>
          <a:xfrm>
            <a:off x="323528" y="836712"/>
            <a:ext cx="4392488" cy="3240360"/>
          </a:xfrm>
        </p:spPr>
        <p:txBody>
          <a:bodyPr>
            <a:normAutofit/>
          </a:bodyPr>
          <a:lstStyle/>
          <a:p>
            <a:pPr marL="0" indent="0" fontAlgn="base">
              <a:buNone/>
            </a:pPr>
            <a:r>
              <a:rPr lang="en-AU" sz="1800" dirty="0" smtClean="0"/>
              <a:t>No </a:t>
            </a:r>
            <a:r>
              <a:rPr lang="en-AU" sz="1800" dirty="0"/>
              <a:t>matter how steady your hands are, your </a:t>
            </a:r>
            <a:r>
              <a:rPr lang="en-AU" sz="1800" dirty="0" smtClean="0"/>
              <a:t>Smart phone </a:t>
            </a:r>
            <a:r>
              <a:rPr lang="en-AU" sz="1800" dirty="0"/>
              <a:t>is going to have to work pretty hard to stabilize a handheld shot. If you're editing multiple takes, slight movements can be really distracting, so it's definitely worth the extra effort to stabilize your shots with a tripod.</a:t>
            </a:r>
          </a:p>
          <a:p>
            <a:endParaRPr lang="en-A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54431"/>
            <a:ext cx="3371453" cy="2250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564904"/>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498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148064" y="620688"/>
            <a:ext cx="3672408" cy="3456384"/>
          </a:xfrm>
        </p:spPr>
        <p:txBody>
          <a:bodyPr>
            <a:noAutofit/>
          </a:bodyPr>
          <a:lstStyle/>
          <a:p>
            <a:pPr marL="0" indent="0" fontAlgn="base">
              <a:buNone/>
            </a:pPr>
            <a:r>
              <a:rPr lang="en-AU" sz="1800" dirty="0" smtClean="0"/>
              <a:t>Avoid </a:t>
            </a:r>
            <a:r>
              <a:rPr lang="en-AU" sz="1800" dirty="0"/>
              <a:t>the temptation to use </a:t>
            </a:r>
            <a:r>
              <a:rPr lang="en-AU" sz="1800" dirty="0" smtClean="0"/>
              <a:t>your smart phone's </a:t>
            </a:r>
            <a:r>
              <a:rPr lang="en-AU" sz="1800" dirty="0"/>
              <a:t>built-in camera zoom. Since the lens isn't zooming optically, you're just enlarging the picture digitally, which means you will quickly enter the world of unsightly pixels.</a:t>
            </a:r>
          </a:p>
          <a:p>
            <a:pPr marL="0" indent="0" fontAlgn="base">
              <a:buNone/>
            </a:pPr>
            <a:r>
              <a:rPr lang="en-AU" sz="1800" dirty="0"/>
              <a:t>If you want to get a closer shot of your subject, just move your feet closer until you find the perfect shot</a:t>
            </a:r>
            <a:r>
              <a:rPr lang="en-AU" sz="1800" dirty="0" smtClean="0"/>
              <a:t>!</a:t>
            </a:r>
            <a:r>
              <a:rPr lang="en-AU" sz="1800" b="1" dirty="0"/>
              <a:t> </a:t>
            </a:r>
            <a:endParaRPr lang="en-AU" sz="1800" dirty="0"/>
          </a:p>
        </p:txBody>
      </p:sp>
      <p:sp>
        <p:nvSpPr>
          <p:cNvPr id="4" name="Title 3"/>
          <p:cNvSpPr>
            <a:spLocks noGrp="1"/>
          </p:cNvSpPr>
          <p:nvPr>
            <p:ph type="title"/>
          </p:nvPr>
        </p:nvSpPr>
        <p:spPr>
          <a:xfrm>
            <a:off x="5827" y="-315416"/>
            <a:ext cx="4896544" cy="3096344"/>
          </a:xfrm>
        </p:spPr>
        <p:txBody>
          <a:bodyPr/>
          <a:lstStyle/>
          <a:p>
            <a:pPr marL="0" indent="0" algn="ctr">
              <a:buNone/>
            </a:pPr>
            <a:r>
              <a:rPr lang="en-AU" dirty="0"/>
              <a:t>3. Don't use the </a:t>
            </a:r>
            <a:r>
              <a:rPr lang="en-AU" dirty="0" smtClean="0"/>
              <a:t>Smart phone's zoom!</a:t>
            </a:r>
            <a:endParaRPr lang="en-A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365104"/>
            <a:ext cx="828092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007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23528" y="260648"/>
            <a:ext cx="7992888" cy="3024336"/>
          </a:xfrm>
        </p:spPr>
        <p:txBody>
          <a:bodyPr>
            <a:normAutofit/>
          </a:bodyPr>
          <a:lstStyle/>
          <a:p>
            <a:pPr marL="0" indent="0" fontAlgn="base">
              <a:buNone/>
            </a:pPr>
            <a:r>
              <a:rPr lang="en-AU" sz="1800" dirty="0" smtClean="0"/>
              <a:t>The </a:t>
            </a:r>
            <a:r>
              <a:rPr lang="en-AU" sz="1800" dirty="0"/>
              <a:t>built-in camera flash on </a:t>
            </a:r>
            <a:r>
              <a:rPr lang="en-AU" sz="1800" dirty="0" smtClean="0"/>
              <a:t>a Smart phone </a:t>
            </a:r>
            <a:r>
              <a:rPr lang="en-AU" sz="1800" dirty="0"/>
              <a:t>will never compare to using off-camera lights. </a:t>
            </a:r>
            <a:r>
              <a:rPr lang="en-AU" sz="1800" dirty="0" smtClean="0"/>
              <a:t>If you have access to good lights use them. If not then use natural light smartly.</a:t>
            </a:r>
          </a:p>
          <a:p>
            <a:pPr marL="0" indent="0" fontAlgn="base">
              <a:buNone/>
            </a:pPr>
            <a:r>
              <a:rPr lang="en-AU" sz="1800" dirty="0" smtClean="0"/>
              <a:t>Always shoot with the subjects facing a window not with the window behind them. Same with the sun, face the direction the sun is coming from rather than away.</a:t>
            </a:r>
          </a:p>
          <a:p>
            <a:pPr marL="0" indent="0" fontAlgn="base">
              <a:buNone/>
            </a:pPr>
            <a:r>
              <a:rPr lang="en-AU" sz="1800" dirty="0" smtClean="0"/>
              <a:t>Use reflectors to reflect natural light onto the face of the subject, a big sheet of white paper or cardboard is enough to do this! Get creative. The more light on your subject the better the video will look!</a:t>
            </a:r>
            <a:endParaRPr lang="en-AU" sz="1800" dirty="0"/>
          </a:p>
          <a:p>
            <a:pPr marL="0" indent="0">
              <a:buNone/>
            </a:pPr>
            <a:endParaRPr lang="en-AU" dirty="0"/>
          </a:p>
        </p:txBody>
      </p:sp>
      <p:sp>
        <p:nvSpPr>
          <p:cNvPr id="4" name="Title 3"/>
          <p:cNvSpPr>
            <a:spLocks noGrp="1"/>
          </p:cNvSpPr>
          <p:nvPr>
            <p:ph type="title"/>
          </p:nvPr>
        </p:nvSpPr>
        <p:spPr>
          <a:xfrm>
            <a:off x="179512" y="3284984"/>
            <a:ext cx="3834950" cy="1143000"/>
          </a:xfrm>
        </p:spPr>
        <p:txBody>
          <a:bodyPr/>
          <a:lstStyle/>
          <a:p>
            <a:pPr marL="0" indent="0">
              <a:buNone/>
            </a:pPr>
            <a:r>
              <a:rPr lang="en-AU" dirty="0"/>
              <a:t>4. Light your </a:t>
            </a:r>
            <a:r>
              <a:rPr lang="en-AU" dirty="0" smtClean="0"/>
              <a:t>video</a:t>
            </a:r>
            <a:endParaRPr lang="en-AU"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3645024"/>
            <a:ext cx="5076056" cy="2855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571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ttps://s-media-cache-ak0.pinimg.com/236x/f0/5e/b2/f05eb29ccb2504f7e6631291de8aead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172" name="Picture 4" descr="https://s-media-cache-ak0.pinimg.com/236x/f0/5e/b2/f05eb29ccb2504f7e6631291de8ae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21"/>
            <a:ext cx="4725129" cy="4104456"/>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501008"/>
            <a:ext cx="412432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19811" y="3131676"/>
            <a:ext cx="3652347" cy="369332"/>
          </a:xfrm>
          <a:prstGeom prst="rect">
            <a:avLst/>
          </a:prstGeom>
          <a:noFill/>
        </p:spPr>
        <p:txBody>
          <a:bodyPr wrap="none" rtlCol="0">
            <a:spAutoFit/>
          </a:bodyPr>
          <a:lstStyle/>
          <a:p>
            <a:r>
              <a:rPr lang="en-AU" dirty="0" smtClean="0"/>
              <a:t>Poor lighting in front of a window</a:t>
            </a:r>
            <a:endParaRPr lang="en-AU" dirty="0"/>
          </a:p>
        </p:txBody>
      </p:sp>
    </p:spTree>
    <p:extLst>
      <p:ext uri="{BB962C8B-B14F-4D97-AF65-F5344CB8AC3E}">
        <p14:creationId xmlns:p14="http://schemas.microsoft.com/office/powerpoint/2010/main" val="3658385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23528" y="1412776"/>
            <a:ext cx="6120680" cy="2664296"/>
          </a:xfrm>
        </p:spPr>
        <p:txBody>
          <a:bodyPr>
            <a:normAutofit lnSpcReduction="10000"/>
          </a:bodyPr>
          <a:lstStyle/>
          <a:p>
            <a:pPr marL="0" indent="0" fontAlgn="base">
              <a:buNone/>
            </a:pPr>
            <a:r>
              <a:rPr lang="en-AU" sz="2300" dirty="0" smtClean="0"/>
              <a:t>The Smart phone </a:t>
            </a:r>
            <a:r>
              <a:rPr lang="en-AU" sz="2300" dirty="0"/>
              <a:t>will automatically focus and expose your shot. This can be a great function for quick photos, but when you're shooting a video of one person talking to the camera, it can really complicate things. The p</a:t>
            </a:r>
            <a:r>
              <a:rPr lang="en-AU" sz="2300" dirty="0" smtClean="0"/>
              <a:t>hone </a:t>
            </a:r>
            <a:r>
              <a:rPr lang="en-AU" sz="2300" dirty="0"/>
              <a:t>tends to keep adjusting and refocusing, which can lead to jittery-looking footage. </a:t>
            </a:r>
            <a:endParaRPr lang="en-AU" dirty="0"/>
          </a:p>
        </p:txBody>
      </p:sp>
      <p:sp>
        <p:nvSpPr>
          <p:cNvPr id="4" name="Title 3"/>
          <p:cNvSpPr>
            <a:spLocks noGrp="1"/>
          </p:cNvSpPr>
          <p:nvPr>
            <p:ph type="title"/>
          </p:nvPr>
        </p:nvSpPr>
        <p:spPr>
          <a:xfrm>
            <a:off x="1907704" y="260648"/>
            <a:ext cx="7233383" cy="1143000"/>
          </a:xfrm>
        </p:spPr>
        <p:txBody>
          <a:bodyPr/>
          <a:lstStyle/>
          <a:p>
            <a:pPr marL="0" indent="0">
              <a:buNone/>
            </a:pPr>
            <a:r>
              <a:rPr lang="en-AU" dirty="0"/>
              <a:t>5. Use the exposure </a:t>
            </a:r>
            <a:r>
              <a:rPr lang="en-AU" dirty="0" smtClean="0"/>
              <a:t>lock</a:t>
            </a:r>
            <a:endParaRPr lang="en-A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723247"/>
            <a:ext cx="5238750"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5536" y="4149080"/>
            <a:ext cx="3312368" cy="1754326"/>
          </a:xfrm>
          <a:prstGeom prst="rect">
            <a:avLst/>
          </a:prstGeom>
          <a:noFill/>
        </p:spPr>
        <p:txBody>
          <a:bodyPr wrap="square" rtlCol="0">
            <a:spAutoFit/>
          </a:bodyPr>
          <a:lstStyle/>
          <a:p>
            <a:pPr fontAlgn="base"/>
            <a:r>
              <a:rPr lang="en-AU" dirty="0" smtClean="0"/>
              <a:t>That's why it is recommended to use the exposure focus lock. This will help to keep the focus and exposure constant throughout your shot.</a:t>
            </a:r>
            <a:endParaRPr lang="en-AU" dirty="0"/>
          </a:p>
        </p:txBody>
      </p:sp>
    </p:spTree>
    <p:extLst>
      <p:ext uri="{BB962C8B-B14F-4D97-AF65-F5344CB8AC3E}">
        <p14:creationId xmlns:p14="http://schemas.microsoft.com/office/powerpoint/2010/main" val="13233193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hooting a Video with a Smartphone!&amp;quot;&quot;/&gt;&lt;property id=&quot;20307&quot; value=&quot;256&quot;/&gt;&lt;/object&gt;&lt;object type=&quot;3&quot; unique_id=&quot;10009&quot;&gt;&lt;property id=&quot;20148&quot; value=&quot;5&quot;/&gt;&lt;property id=&quot;20300&quot; value=&quot;Slide 11 - &amp;quot;References&amp;quot;&quot;/&gt;&lt;property id=&quot;20307&quot; value=&quot;261&quot;/&gt;&lt;/object&gt;&lt;object type=&quot;3&quot; unique_id=&quot;10130&quot;&gt;&lt;property id=&quot;20148&quot; value=&quot;5&quot;/&gt;&lt;property id=&quot;20300&quot; value=&quot;Slide 2&quot;/&gt;&lt;property id=&quot;20307&quot; value=&quot;262&quot;/&gt;&lt;/object&gt;&lt;object type=&quot;3&quot; unique_id=&quot;10131&quot;&gt;&lt;property id=&quot;20148&quot; value=&quot;5&quot;/&gt;&lt;property id=&quot;20300&quot; value=&quot;Slide 3 - &amp;quot;Shooting good video!&amp;quot;&quot;/&gt;&lt;property id=&quot;20307&quot; value=&quot;263&quot;/&gt;&lt;/object&gt;&lt;object type=&quot;3&quot; unique_id=&quot;10132&quot;&gt;&lt;property id=&quot;20148&quot; value=&quot;5&quot;/&gt;&lt;property id=&quot;20300&quot; value=&quot;Slide 4 - &amp;quot;1. Don’t shoot vertical video!&amp;quot;&quot;/&gt;&lt;property id=&quot;20307&quot; value=&quot;264&quot;/&gt;&lt;/object&gt;&lt;object type=&quot;3&quot; unique_id=&quot;10133&quot;&gt;&lt;property id=&quot;20148&quot; value=&quot;5&quot;/&gt;&lt;property id=&quot;20300&quot; value=&quot;Slide 5 - &amp;quot;2. Use a tripod&amp;quot;&quot;/&gt;&lt;property id=&quot;20307&quot; value=&quot;265&quot;/&gt;&lt;/object&gt;&lt;object type=&quot;3&quot; unique_id=&quot;10134&quot;&gt;&lt;property id=&quot;20148&quot; value=&quot;5&quot;/&gt;&lt;property id=&quot;20300&quot; value=&quot;Slide 6 - &amp;quot;3. Don't use the Smart phone's zoom!&amp;quot;&quot;/&gt;&lt;property id=&quot;20307&quot; value=&quot;266&quot;/&gt;&lt;/object&gt;&lt;object type=&quot;3&quot; unique_id=&quot;10135&quot;&gt;&lt;property id=&quot;20148&quot; value=&quot;5&quot;/&gt;&lt;property id=&quot;20300&quot; value=&quot;Slide 7 - &amp;quot;4. Light your video&amp;quot;&quot;/&gt;&lt;property id=&quot;20307&quot; value=&quot;267&quot;/&gt;&lt;/object&gt;&lt;object type=&quot;3&quot; unique_id=&quot;10136&quot;&gt;&lt;property id=&quot;20148&quot; value=&quot;5&quot;/&gt;&lt;property id=&quot;20300&quot; value=&quot;Slide 8&quot;/&gt;&lt;property id=&quot;20307&quot; value=&quot;268&quot;/&gt;&lt;/object&gt;&lt;object type=&quot;3&quot; unique_id=&quot;10137&quot;&gt;&lt;property id=&quot;20148&quot; value=&quot;5&quot;/&gt;&lt;property id=&quot;20300&quot; value=&quot;Slide 9 - &amp;quot;5. Use the exposure lock&amp;quot;&quot;/&gt;&lt;property id=&quot;20307&quot; value=&quot;269&quot;/&gt;&lt;/object&gt;&lt;object type=&quot;3&quot; unique_id=&quot;10138&quot;&gt;&lt;property id=&quot;20148&quot; value=&quot;5&quot;/&gt;&lt;property id=&quot;20300&quot; value=&quot;Slide 10&quot;/&gt;&lt;property id=&quot;20307&quot; value=&quot;270&quot;/&gt;&lt;/object&gt;&lt;/object&gt;&lt;/object&gt;&lt;/database&gt;"/>
  <p:tag name="SECTOMILLISECCONVERTED" val="1"/>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1035</TotalTime>
  <Words>871</Words>
  <Application>Microsoft Macintosh PowerPoint</Application>
  <PresentationFormat>On-screen Show (4:3)</PresentationFormat>
  <Paragraphs>46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Georgia</vt:lpstr>
      <vt:lpstr>Trebuchet MS</vt:lpstr>
      <vt:lpstr>Arial</vt:lpstr>
      <vt:lpstr>Slipstream</vt:lpstr>
      <vt:lpstr>Shooting a Video with a Smartphone!</vt:lpstr>
      <vt:lpstr>PowerPoint Presentation</vt:lpstr>
      <vt:lpstr>Shooting good video!</vt:lpstr>
      <vt:lpstr>1. Don’t shoot vertical video!</vt:lpstr>
      <vt:lpstr>2. Use a tripod</vt:lpstr>
      <vt:lpstr>3. Don't use the Smart phone's zoom!</vt:lpstr>
      <vt:lpstr>4. Light your video</vt:lpstr>
      <vt:lpstr>PowerPoint Presentation</vt:lpstr>
      <vt:lpstr>5. Use the exposure lock</vt:lpstr>
      <vt:lpstr>6. Get your microphone close to your subject </vt:lpstr>
      <vt:lpstr>7. Use a clip-on lens adapter for wider shots</vt:lpstr>
      <vt:lpstr>8. Use slow motion wisely</vt:lpstr>
      <vt:lpstr>9. The Rule of Thirds</vt:lpstr>
      <vt:lpstr>10. Edit on your computer</vt:lpstr>
      <vt:lpstr>References</vt:lpstr>
    </vt:vector>
  </TitlesOfParts>
  <Company>NSW, Department of Education and Training</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Shooting a Video with a Smartphone!</dc:title>
  <dc:creator>chrisjohnson</dc:creator>
  <cp:lastModifiedBy>Johnson, Chris</cp:lastModifiedBy>
  <cp:revision>13</cp:revision>
  <dcterms:created xsi:type="dcterms:W3CDTF">2016-03-14T22:50:33Z</dcterms:created>
  <dcterms:modified xsi:type="dcterms:W3CDTF">2016-06-09T00:05:48Z</dcterms:modified>
</cp:coreProperties>
</file>