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8" r:id="rId1"/>
  </p:sldMasterIdLst>
  <p:notesMasterIdLst>
    <p:notesMasterId r:id="rId12"/>
  </p:notesMasterIdLst>
  <p:handoutMasterIdLst>
    <p:handoutMasterId r:id="rId13"/>
  </p:handoutMasterIdLst>
  <p:sldIdLst>
    <p:sldId id="258" r:id="rId2"/>
    <p:sldId id="291" r:id="rId3"/>
    <p:sldId id="275" r:id="rId4"/>
    <p:sldId id="286" r:id="rId5"/>
    <p:sldId id="287" r:id="rId6"/>
    <p:sldId id="288" r:id="rId7"/>
    <p:sldId id="289" r:id="rId8"/>
    <p:sldId id="290" r:id="rId9"/>
    <p:sldId id="292" r:id="rId10"/>
    <p:sldId id="27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558" autoAdjust="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1267" y="53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4B44E-40A3-0E46-B16A-9BF1250A248B}" type="datetimeFigureOut">
              <a:rPr lang="en-US" smtClean="0"/>
              <a:t>2/10/2016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F1604-CF25-2840-A4A3-96CDE3604995}" type="slidenum">
              <a:rPr lang="en-US" smtClean="0"/>
              <a:t>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357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AD16C-2DB4-6642-BAD4-9ED973A087A0}" type="datetimeFigureOut">
              <a:rPr lang="en-US" smtClean="0"/>
              <a:t>2/10/2016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BF589-3978-3C45-966B-D7B7A71F2A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8416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090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7373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8495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2523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6992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0177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5109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850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507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5A6F9-3E20-4CE1-89D0-52F70826CDFD}" type="datetime1">
              <a:rPr lang="en-US" smtClean="0"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EV3Lessons.com, Last edit 4/1/2015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Advanced Programming Lesson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4BD84-9777-4B13-931C-9D6AF99BAB8B}" type="datetime1">
              <a:rPr lang="en-US" smtClean="0"/>
              <a:t>2/10/2016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EV3Lessons.com, Last edit 4/1/2015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2E49B-453D-4358-ADA5-50550A886EA6}" type="datetime1">
              <a:rPr lang="en-US" smtClean="0"/>
              <a:t>2/10/2016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EV3Lessons.com, Last edit 4/1/2015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B450D-751D-4523-ADCB-F1617E9B141C}" type="datetime1">
              <a:rPr lang="en-US" smtClean="0"/>
              <a:t>2/10/2016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EV3Lessons.com, Last edit 4/1/2015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A4130-BA6C-4372-B11F-F47C335D0280}" type="datetime1">
              <a:rPr lang="en-US" smtClean="0"/>
              <a:t>2/10/2016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EV3Lessons.com, Last edit 4/1/2015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A87CE-FC61-4F53-B9C6-E208F13175E1}" type="datetime1">
              <a:rPr lang="en-US" smtClean="0"/>
              <a:t>2/10/2016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EV3Lessons.com, Last edit 4/1/2015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2F487-0D61-4846-B2B0-0F2FC7B771C3}" type="datetime1">
              <a:rPr lang="en-US" smtClean="0"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EV3Lessons.com, Last edit 4/1/2015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53361-9757-4059-AB80-528465A47EAD}" type="datetime1">
              <a:rPr lang="en-US" smtClean="0"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EV3Lessons.com, Last edit 4/1/2015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66915-F3A3-41C8-BEF5-CCB888F13D4C}" type="datetime1">
              <a:rPr lang="en-US" smtClean="0"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EV3Lessons.com, Last edit 4/1/2015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8B177-B413-4F0A-971C-E85045C1F555}" type="datetime1">
              <a:rPr lang="en-US" smtClean="0"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EV3Lessons.com, Last edit 4/1/2015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 dirty="0">
                <a:solidFill>
                  <a:schemeClr val="bg1"/>
                </a:solidFill>
                <a:sym typeface="Wingdings"/>
              </a:rPr>
              <a:t></a:t>
            </a:r>
            <a:endParaRPr sz="3600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D0423-189C-4BF6-B968-4765BF3B67EF}" type="datetime1">
              <a:rPr lang="en-US" smtClean="0"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EV3Lessons.com, Last edit 4/1/2015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7F176-D446-4E3B-B371-16BD3B3DD076}" type="datetime1">
              <a:rPr lang="en-US" smtClean="0"/>
              <a:t>2/10/2016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 dirty="0">
                <a:solidFill>
                  <a:schemeClr val="bg1"/>
                </a:solidFill>
                <a:sym typeface="Wingdings"/>
              </a:rPr>
              <a:t></a:t>
            </a:r>
            <a:endParaRPr sz="3600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83E4-85AF-4203-AD0A-73123B9D49EB}" type="datetime1">
              <a:rPr lang="en-US" smtClean="0"/>
              <a:t>2/10/2016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C8490-4C6B-4D35-AA5F-246B03B9DA2B}" type="datetime1">
              <a:rPr lang="en-US" smtClean="0"/>
              <a:t>2/10/2016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EV3Lessons.com, Last edit 4/1/2015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337CA-8924-4F79-9E0E-C7CBE392A2C8}" type="datetime1">
              <a:rPr lang="en-US" smtClean="0"/>
              <a:t>2/10/2016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EV3Lessons.com, Last edit 4/1/2015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BE283-C9F1-4BB2-9263-0AF7E76D76C2}" type="datetime1">
              <a:rPr lang="en-US" smtClean="0"/>
              <a:t>2/10/2016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EV3Lessons.com, Last edit 4/1/2015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B57548CA-2331-4EDC-8A9C-D6D31141EB2D}" type="datetime1">
              <a:rPr lang="en-US" smtClean="0"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/>
              <a:t>© 2015 EV3Lessons.com, Last edit 4/1/2015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  <p:sldLayoutId id="2147483833" r:id="rId15"/>
    <p:sldLayoutId id="2147483834" r:id="rId16"/>
  </p:sldLayoutIdLst>
  <p:hf hdr="0" dt="0"/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v3lessons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hyperlink" Target="http://creativecommons.org/licenses/by-nc-sa/4.0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 descr="Droidslogo2.png"/>
          <p:cNvPicPr>
            <a:picLocks noGrp="1" noChangeAspect="1"/>
          </p:cNvPicPr>
          <p:nvPr>
            <p:ph type="pic" sz="quarter" idx="1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27" b="2627"/>
          <a:stretch>
            <a:fillRect/>
          </a:stretch>
        </p:blipFill>
        <p:spPr>
          <a:xfrm>
            <a:off x="247673" y="5252598"/>
            <a:ext cx="1209338" cy="1145791"/>
          </a:xfrm>
        </p:spPr>
      </p:pic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76397" y="5252598"/>
            <a:ext cx="3749229" cy="484094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By Droids Robotics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698" y="2974369"/>
            <a:ext cx="7810967" cy="1088237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Good Coding Practices:</a:t>
            </a:r>
            <a:br>
              <a:rPr lang="en-US" sz="3600" dirty="0">
                <a:solidFill>
                  <a:srgbClr val="FF0000"/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Start with Pseudocode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9321" y="353342"/>
            <a:ext cx="77542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BEGINNER EV3 PROGRAMMING LESSON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EV3Lessons.com, Last edit 4/1/2015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1</a:t>
            </a:fld>
            <a:endParaRPr lang="en-US" dirty="0"/>
          </a:p>
        </p:txBody>
      </p:sp>
      <p:pic>
        <p:nvPicPr>
          <p:cNvPr id="8" name="Picture 7" descr="EV3Lessons.com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6763" y="5494645"/>
            <a:ext cx="2940317" cy="1092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84212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+mn-lt"/>
              </a:rPr>
              <a:t>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2" y="1915912"/>
            <a:ext cx="8574087" cy="3581400"/>
          </a:xfrm>
        </p:spPr>
        <p:txBody>
          <a:bodyPr>
            <a:normAutofit/>
          </a:bodyPr>
          <a:lstStyle/>
          <a:p>
            <a:r>
              <a:rPr lang="en-US" dirty="0"/>
              <a:t>This tutorial was created by Sanjay Seshan and Arvind Seshan from Droids Robotics.</a:t>
            </a:r>
          </a:p>
          <a:p>
            <a:pPr lvl="1"/>
            <a:r>
              <a:rPr lang="en-US" dirty="0"/>
              <a:t>Author’s Email: team@droidsrobotics.org</a:t>
            </a:r>
          </a:p>
          <a:p>
            <a:r>
              <a:rPr lang="en-US" dirty="0"/>
              <a:t>More lessons and resources are available at </a:t>
            </a:r>
            <a:r>
              <a:rPr lang="en-US" dirty="0">
                <a:hlinkClick r:id="rId3"/>
              </a:rPr>
              <a:t>www.ev3lessons.com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EV3Lessons.com, Last edit 4/1/2015</a:t>
            </a:r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199" y="5391957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Creative Commons Attribution-NonCommercial-ShareAlike 4.0 International License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2" descr="Creative Commons Licens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2689" y="4471690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110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201" y="589136"/>
            <a:ext cx="8245475" cy="885369"/>
          </a:xfrm>
          <a:noFill/>
        </p:spPr>
        <p:txBody>
          <a:bodyPr/>
          <a:lstStyle/>
          <a:p>
            <a:r>
              <a:rPr lang="en-US" dirty="0"/>
              <a:t>Lesson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919" y="1807737"/>
            <a:ext cx="8523996" cy="459193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Learn what pseudocode means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Learn why you use pseudocode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Learn to write pseudocode for a common task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Learn how to plan programs for First Lego League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199" y="6492875"/>
            <a:ext cx="5496497" cy="283845"/>
          </a:xfrm>
        </p:spPr>
        <p:txBody>
          <a:bodyPr/>
          <a:lstStyle/>
          <a:p>
            <a:r>
              <a:rPr lang="en-US"/>
              <a:t>© 2015 EV3Lessons.com, Last edit 4/1/2015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853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201" y="589136"/>
            <a:ext cx="8245475" cy="885369"/>
          </a:xfrm>
          <a:noFill/>
        </p:spPr>
        <p:txBody>
          <a:bodyPr/>
          <a:lstStyle/>
          <a:p>
            <a:r>
              <a:rPr lang="en-US" dirty="0"/>
              <a:t>What is Pseudocode?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919" y="1807737"/>
            <a:ext cx="8523996" cy="4591935"/>
          </a:xfrm>
        </p:spPr>
        <p:txBody>
          <a:bodyPr>
            <a:normAutofit/>
          </a:bodyPr>
          <a:lstStyle/>
          <a:p>
            <a:r>
              <a:rPr lang="en-US" dirty="0"/>
              <a:t>Robots follow directions that people give them. They need detailed, step-by-step instructions to complete a task. </a:t>
            </a:r>
          </a:p>
          <a:p>
            <a:r>
              <a:rPr lang="en-US" dirty="0"/>
              <a:t>It is a set of detailed notes that the programmer can use to write the code when they are ready. </a:t>
            </a:r>
          </a:p>
          <a:p>
            <a:r>
              <a:rPr lang="en-US" dirty="0"/>
              <a:t>It is not written in any particular programming language. Pseudocode can be in part English and part code. </a:t>
            </a:r>
          </a:p>
          <a:p>
            <a:r>
              <a:rPr lang="en-US" dirty="0"/>
              <a:t>Pseudocode allows the programmer to communicate his/her plan with others</a:t>
            </a:r>
          </a:p>
          <a:p>
            <a:r>
              <a:rPr lang="en-US" dirty="0" err="1"/>
              <a:t>Pseudocode</a:t>
            </a:r>
            <a:r>
              <a:rPr lang="en-US" dirty="0"/>
              <a:t> is detailed enough to create the actual code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199" y="6492875"/>
            <a:ext cx="5496497" cy="283845"/>
          </a:xfrm>
        </p:spPr>
        <p:txBody>
          <a:bodyPr/>
          <a:lstStyle/>
          <a:p>
            <a:r>
              <a:rPr lang="en-US"/>
              <a:t>© 2015 EV3Lessons.com, Last edit 4/1/2015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009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</a:t>
            </a:r>
            <a:r>
              <a:rPr lang="en-US" dirty="0" err="1"/>
              <a:t>Pseudocode</a:t>
            </a:r>
            <a:r>
              <a:rPr lang="en-US" dirty="0"/>
              <a:t> Important?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882140"/>
            <a:ext cx="8574087" cy="424402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 great way to learn the importance of good pseudocode is to try writing instructions for something simple: </a:t>
            </a:r>
          </a:p>
          <a:p>
            <a:pPr lvl="2"/>
            <a:r>
              <a:rPr lang="en-US" dirty="0"/>
              <a:t>How to make a sandwich, how to decorate a cake, how to plant a seed, etc.  </a:t>
            </a:r>
          </a:p>
          <a:p>
            <a:pPr lvl="2"/>
            <a:r>
              <a:rPr lang="en-US" dirty="0"/>
              <a:t>Students should write the instructions and then the teacher should follow them.  </a:t>
            </a:r>
          </a:p>
          <a:p>
            <a:pPr lvl="2"/>
            <a:r>
              <a:rPr lang="en-US" dirty="0"/>
              <a:t>Then compare the results. </a:t>
            </a:r>
          </a:p>
          <a:p>
            <a:r>
              <a:rPr lang="en-US" dirty="0"/>
              <a:t>Some examples of student responses for a peanut butter and jelly sandwich:</a:t>
            </a:r>
          </a:p>
          <a:p>
            <a:pPr lvl="2"/>
            <a:r>
              <a:rPr lang="en-US" dirty="0">
                <a:solidFill>
                  <a:srgbClr val="00B0F0"/>
                </a:solidFill>
              </a:rPr>
              <a:t>Student 1 wrote: “Put the peanut butter on the bread”.  So the teacher placed the entire jar on the slices of bread.  </a:t>
            </a:r>
          </a:p>
          <a:p>
            <a:pPr lvl="2"/>
            <a:r>
              <a:rPr lang="en-US" dirty="0">
                <a:solidFill>
                  <a:srgbClr val="00B0F0"/>
                </a:solidFill>
              </a:rPr>
              <a:t>Student 2 wrote: “Take bread and spread the peanut butter on it”. So the teacher spread peanut butter on the entire loaf.</a:t>
            </a:r>
          </a:p>
          <a:p>
            <a:pPr lvl="2"/>
            <a:r>
              <a:rPr lang="en-US" dirty="0">
                <a:solidFill>
                  <a:srgbClr val="00B0F0"/>
                </a:solidFill>
              </a:rPr>
              <a:t>Student 3 wrote: “Take 2 slices of bread and spread peanut butter and jelly on them”.  So the teacher spread peanut butter and jelly on both sides of both slices.</a:t>
            </a:r>
          </a:p>
          <a:p>
            <a:pPr lvl="0"/>
            <a:r>
              <a:rPr lang="en-US" dirty="0"/>
              <a:t>Communicating instructions well is important!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EV3Lessons.com, Last edit 4/1/2015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908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Sandwich </a:t>
            </a:r>
            <a:r>
              <a:rPr lang="en-US" dirty="0" err="1"/>
              <a:t>Pseudocode</a:t>
            </a:r>
            <a:r>
              <a:rPr lang="en-US" dirty="0"/>
              <a:t>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638" y="1997771"/>
            <a:ext cx="6505638" cy="4182049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Take exactly two pieces of bread.</a:t>
            </a:r>
          </a:p>
          <a:p>
            <a:pPr lvl="0"/>
            <a:r>
              <a:rPr lang="en-US" dirty="0"/>
              <a:t>Take one piece of bread that is not covered with peanut butter on any side and use a knife to spread peanut butter on one side</a:t>
            </a:r>
          </a:p>
          <a:p>
            <a:pPr lvl="0"/>
            <a:r>
              <a:rPr lang="en-US" dirty="0"/>
              <a:t>Take a  second piece of bread that is not covered with jelly on any side and use a knife to spread jelly on one side</a:t>
            </a:r>
          </a:p>
          <a:p>
            <a:pPr lvl="0"/>
            <a:r>
              <a:rPr lang="en-US" dirty="0"/>
              <a:t>Place the jelly side of the second piece of bread against the peanut butter side of the first piece of bread.</a:t>
            </a:r>
          </a:p>
          <a:p>
            <a:pPr lvl="0"/>
            <a:r>
              <a:rPr lang="en-US" dirty="0"/>
              <a:t>Place the combined pieces of bread on plate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EV3Lessons.com, Last edit 4/1/2015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5</a:t>
            </a:fld>
            <a:endParaRPr lang="en-US" dirty="0"/>
          </a:p>
        </p:txBody>
      </p:sp>
      <p:pic>
        <p:nvPicPr>
          <p:cNvPr id="3074" name="Picture 2" descr="http://upload.wikimedia.org/wikipedia/commons/thumb/a/a8/Peanut-Butter-Jelly-Sandwich.jpg/1280px-Peanut-Butter-Jelly-Sandwich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6276" y="4562146"/>
            <a:ext cx="1835240" cy="1036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craziestgadgets.com/wp-content/uploads/2010/04/pbj-pouch-open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312" y="2589938"/>
            <a:ext cx="1306147" cy="1498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3930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Writing Pseudocode for a Robot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7657688"/>
              </p:ext>
            </p:extLst>
          </p:nvPr>
        </p:nvGraphicFramePr>
        <p:xfrm>
          <a:off x="426128" y="1935329"/>
          <a:ext cx="8398276" cy="4480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982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62910">
                <a:tc>
                  <a:txBody>
                    <a:bodyPr/>
                    <a:lstStyle/>
                    <a:p>
                      <a:pPr marL="0" marR="457200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b="0" kern="100" dirty="0">
                          <a:solidFill>
                            <a:schemeClr val="accent3"/>
                          </a:solidFill>
                          <a:effectLst/>
                        </a:rPr>
                        <a:t>1) Write down the goal of the program. What does the robot have to do?</a:t>
                      </a:r>
                      <a:endParaRPr lang="en-US" sz="2800" b="0" kern="100" dirty="0">
                        <a:solidFill>
                          <a:schemeClr val="accent3"/>
                        </a:solidFill>
                        <a:effectLst/>
                        <a:latin typeface="Franklin Gothic Medium" panose="020B0603020102020204" pitchFamily="34" charset="0"/>
                        <a:ea typeface="Franklin Gothic Medium" panose="020B0603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2910">
                <a:tc>
                  <a:txBody>
                    <a:bodyPr/>
                    <a:lstStyle/>
                    <a:p>
                      <a:pPr marL="0" marR="457200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b="0" kern="100" dirty="0">
                          <a:solidFill>
                            <a:schemeClr val="accent3"/>
                          </a:solidFill>
                          <a:effectLst/>
                        </a:rPr>
                        <a:t>2) Think about how the robot will achieve this goal. What are the specific steps?</a:t>
                      </a:r>
                      <a:endParaRPr lang="en-US" sz="2800" b="0" kern="100" dirty="0">
                        <a:solidFill>
                          <a:schemeClr val="accent3"/>
                        </a:solidFill>
                        <a:effectLst/>
                        <a:latin typeface="Franklin Gothic Medium" panose="020B0603020102020204" pitchFamily="34" charset="0"/>
                        <a:ea typeface="Franklin Gothic Medium" panose="020B0603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2910">
                <a:tc>
                  <a:txBody>
                    <a:bodyPr/>
                    <a:lstStyle/>
                    <a:p>
                      <a:pPr marL="0" marR="457200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b="0" kern="100" dirty="0">
                          <a:solidFill>
                            <a:schemeClr val="accent3"/>
                          </a:solidFill>
                          <a:effectLst/>
                        </a:rPr>
                        <a:t>3) Write down each step the robot will take. Start with Step 1 and continue on.</a:t>
                      </a:r>
                      <a:endParaRPr lang="en-US" sz="2800" b="0" kern="100" dirty="0">
                        <a:solidFill>
                          <a:schemeClr val="accent3"/>
                        </a:solidFill>
                        <a:effectLst/>
                        <a:latin typeface="Franklin Gothic Medium" panose="020B0603020102020204" pitchFamily="34" charset="0"/>
                        <a:ea typeface="Franklin Gothic Medium" panose="020B0603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2910">
                <a:tc>
                  <a:txBody>
                    <a:bodyPr/>
                    <a:lstStyle/>
                    <a:p>
                      <a:pPr marL="0" marR="457200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b="0" kern="100" dirty="0">
                          <a:solidFill>
                            <a:schemeClr val="accent3"/>
                          </a:solidFill>
                          <a:effectLst/>
                        </a:rPr>
                        <a:t>4) Make sure you write down if the robot has to repeat a task.</a:t>
                      </a:r>
                      <a:endParaRPr lang="en-US" sz="2800" b="0" kern="100" dirty="0">
                        <a:solidFill>
                          <a:schemeClr val="accent3"/>
                        </a:solidFill>
                        <a:effectLst/>
                        <a:latin typeface="Franklin Gothic Medium" panose="020B0603020102020204" pitchFamily="34" charset="0"/>
                        <a:ea typeface="Franklin Gothic Medium" panose="020B0603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2910">
                <a:tc>
                  <a:txBody>
                    <a:bodyPr/>
                    <a:lstStyle/>
                    <a:p>
                      <a:pPr marL="0" marR="457200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b="0" kern="100" dirty="0">
                          <a:solidFill>
                            <a:schemeClr val="accent3"/>
                          </a:solidFill>
                          <a:effectLst/>
                        </a:rPr>
                        <a:t>5) Does the robot keep doing this task forever or does it end?</a:t>
                      </a:r>
                      <a:endParaRPr lang="en-US" sz="2800" b="0" kern="100" dirty="0">
                        <a:solidFill>
                          <a:schemeClr val="accent3"/>
                        </a:solidFill>
                        <a:effectLst/>
                        <a:latin typeface="Franklin Gothic Medium" panose="020B0603020102020204" pitchFamily="34" charset="0"/>
                        <a:ea typeface="Franklin Gothic Medium" panose="020B0603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EV3Lessons.com, Last edit 4/1/2015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70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</a:t>
            </a:r>
            <a:r>
              <a:rPr lang="en-US" dirty="0" err="1"/>
              <a:t>Pseudocode</a:t>
            </a:r>
            <a:r>
              <a:rPr lang="en-US" dirty="0"/>
              <a:t> for a Challenge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638" y="1997771"/>
            <a:ext cx="6505638" cy="4182049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b="1" dirty="0">
                <a:solidFill>
                  <a:schemeClr val="tx1"/>
                </a:solidFill>
              </a:rPr>
              <a:t>Goal: </a:t>
            </a:r>
            <a:r>
              <a:rPr lang="en-US" dirty="0"/>
              <a:t>Robot needs to go once around a square box. It starts at the line and faces north. It will end on the line facing north.</a:t>
            </a:r>
          </a:p>
          <a:p>
            <a:pPr lvl="0"/>
            <a:r>
              <a:rPr lang="en-US" dirty="0"/>
              <a:t>Step 1: Go forward 10 inches</a:t>
            </a:r>
          </a:p>
          <a:p>
            <a:pPr lvl="0"/>
            <a:r>
              <a:rPr lang="en-US" dirty="0"/>
              <a:t>Step 2: Turn left 90 degrees</a:t>
            </a:r>
          </a:p>
          <a:p>
            <a:pPr lvl="0"/>
            <a:r>
              <a:rPr lang="en-US" dirty="0"/>
              <a:t>Step 3: Repeat steps 1 and 2 three more times</a:t>
            </a:r>
          </a:p>
          <a:p>
            <a:pPr lvl="0"/>
            <a:r>
              <a:rPr lang="en-US" dirty="0"/>
              <a:t>You can write this </a:t>
            </a:r>
            <a:r>
              <a:rPr lang="en-US" dirty="0" err="1"/>
              <a:t>pseudocode</a:t>
            </a:r>
            <a:r>
              <a:rPr lang="en-US" dirty="0"/>
              <a:t> on a piece of paper or even in a comment block inside the EV3-G code.</a:t>
            </a:r>
          </a:p>
          <a:p>
            <a:pPr lvl="0"/>
            <a:r>
              <a:rPr lang="en-US" dirty="0"/>
              <a:t>Use the </a:t>
            </a:r>
            <a:r>
              <a:rPr lang="en-US" dirty="0" err="1"/>
              <a:t>pseudocode</a:t>
            </a:r>
            <a:r>
              <a:rPr lang="en-US" dirty="0"/>
              <a:t> to program the solution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EV3Lessons.com, Last edit 4/1/2015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7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522119" y="3055816"/>
            <a:ext cx="1281723" cy="117230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7874188" y="4228124"/>
            <a:ext cx="1062892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306459" y="2117966"/>
            <a:ext cx="343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11" name="Straight Arrow Connector 10"/>
          <p:cNvCxnSpPr>
            <a:endCxn id="9" idx="2"/>
          </p:cNvCxnSpPr>
          <p:nvPr/>
        </p:nvCxnSpPr>
        <p:spPr>
          <a:xfrm flipV="1">
            <a:off x="8478398" y="2487298"/>
            <a:ext cx="0" cy="29591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841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Pseudocode</a:t>
            </a:r>
            <a:r>
              <a:rPr lang="en-US" dirty="0"/>
              <a:t> in First Lego League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2133600"/>
            <a:ext cx="5070157" cy="399256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Step 1: </a:t>
            </a:r>
            <a:r>
              <a:rPr lang="en-US" dirty="0"/>
              <a:t>Use a tool such as our Interactive Sketch Planner (available on the Resources page) to plan your runs.</a:t>
            </a:r>
          </a:p>
          <a:p>
            <a:r>
              <a:rPr lang="en-US" dirty="0"/>
              <a:t>The goal is to plan out where your robot will travel each time it leaves the base area.</a:t>
            </a:r>
          </a:p>
          <a:p>
            <a:r>
              <a:rPr lang="en-US" b="1" dirty="0"/>
              <a:t>Step 2: </a:t>
            </a:r>
            <a:r>
              <a:rPr lang="en-US" dirty="0"/>
              <a:t>Use a tool such as our Mission Planning Worksheet (available on the Resources page) to write your </a:t>
            </a:r>
            <a:r>
              <a:rPr lang="en-US" dirty="0" err="1"/>
              <a:t>pseudocode</a:t>
            </a:r>
            <a:r>
              <a:rPr lang="en-US" dirty="0"/>
              <a:t> for the runs.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EV3Lessons.com, Last edit 4/1/2015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8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9431" y="2121159"/>
            <a:ext cx="3125608" cy="194913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0073" y="4166841"/>
            <a:ext cx="2904323" cy="2270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46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for First Lego League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EV3Lessons.com, Last edit 4/1/2015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9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r="53702"/>
          <a:stretch/>
        </p:blipFill>
        <p:spPr>
          <a:xfrm>
            <a:off x="393202" y="1855825"/>
            <a:ext cx="2181327" cy="293811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cxnSp>
        <p:nvCxnSpPr>
          <p:cNvPr id="10" name="Straight Arrow Connector 9"/>
          <p:cNvCxnSpPr/>
          <p:nvPr/>
        </p:nvCxnSpPr>
        <p:spPr>
          <a:xfrm flipV="1">
            <a:off x="1759263" y="2576005"/>
            <a:ext cx="0" cy="619956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1358288" y="3195961"/>
            <a:ext cx="400975" cy="168676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1278386" y="2116931"/>
            <a:ext cx="710213" cy="644024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1162973" y="3604334"/>
            <a:ext cx="266330" cy="301841"/>
          </a:xfrm>
          <a:prstGeom prst="round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65578" y="1855825"/>
            <a:ext cx="6014438" cy="445960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496" y="4048217"/>
            <a:ext cx="4731795" cy="22282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rgbClr val="FF0000"/>
                </a:solidFill>
              </a:rPr>
              <a:t>Move forward (X inches)</a:t>
            </a:r>
            <a:br>
              <a:rPr lang="en-US" sz="1400" dirty="0">
                <a:solidFill>
                  <a:srgbClr val="FF0000"/>
                </a:solidFill>
              </a:rPr>
            </a:br>
            <a:r>
              <a:rPr lang="en-US" sz="1400" dirty="0">
                <a:solidFill>
                  <a:srgbClr val="FF0000"/>
                </a:solidFill>
              </a:rPr>
              <a:t>Turn Right (X degrees)</a:t>
            </a:r>
            <a:br>
              <a:rPr lang="en-US" sz="1400" dirty="0">
                <a:solidFill>
                  <a:srgbClr val="FF0000"/>
                </a:solidFill>
              </a:rPr>
            </a:br>
            <a:r>
              <a:rPr lang="en-US" sz="1400" dirty="0">
                <a:solidFill>
                  <a:srgbClr val="FF0000"/>
                </a:solidFill>
              </a:rPr>
              <a:t>Move Forward until Right Color Sensor sees red line</a:t>
            </a:r>
            <a:br>
              <a:rPr lang="en-US" sz="1400" dirty="0">
                <a:solidFill>
                  <a:srgbClr val="FF0000"/>
                </a:solidFill>
              </a:rPr>
            </a:br>
            <a:r>
              <a:rPr lang="en-US" sz="1400" dirty="0">
                <a:solidFill>
                  <a:srgbClr val="FF0000"/>
                </a:solidFill>
              </a:rPr>
              <a:t>Turn Left (X degrees)</a:t>
            </a:r>
            <a:br>
              <a:rPr lang="en-US" sz="1400" dirty="0">
                <a:solidFill>
                  <a:srgbClr val="FF0000"/>
                </a:solidFill>
              </a:rPr>
            </a:br>
            <a:r>
              <a:rPr lang="en-US" sz="1400" dirty="0">
                <a:solidFill>
                  <a:srgbClr val="FF0000"/>
                </a:solidFill>
              </a:rPr>
              <a:t>Follow Red Line until Black T-junction</a:t>
            </a:r>
            <a:br>
              <a:rPr lang="en-US" sz="1400" dirty="0">
                <a:solidFill>
                  <a:srgbClr val="FF0000"/>
                </a:solidFill>
              </a:rPr>
            </a:br>
            <a:r>
              <a:rPr lang="en-US" sz="1400" dirty="0">
                <a:solidFill>
                  <a:srgbClr val="FF0000"/>
                </a:solidFill>
              </a:rPr>
              <a:t>Lower attachment arm to grab hoop</a:t>
            </a:r>
            <a:br>
              <a:rPr lang="en-US" sz="1400" dirty="0">
                <a:solidFill>
                  <a:srgbClr val="FF0000"/>
                </a:solidFill>
              </a:rPr>
            </a:br>
            <a:r>
              <a:rPr lang="en-US" sz="1400" dirty="0">
                <a:solidFill>
                  <a:srgbClr val="FF0000"/>
                </a:solidFill>
              </a:rPr>
              <a:t>Move backwards X inches (until inside base)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986076" y="2903739"/>
            <a:ext cx="31782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Search Engine: Pull the correct hoop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749620" y="3115039"/>
            <a:ext cx="16690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NW Corner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521833" y="3342445"/>
            <a:ext cx="19989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Motorized grabber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825176" y="2450693"/>
            <a:ext cx="16690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X. Sample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358288" y="3342445"/>
            <a:ext cx="0" cy="483829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99577" y="5054519"/>
            <a:ext cx="2174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Both these tools are available in the Resources Tab of ev3lessons.com</a:t>
            </a:r>
          </a:p>
        </p:txBody>
      </p:sp>
    </p:spTree>
    <p:extLst>
      <p:ext uri="{BB962C8B-B14F-4D97-AF65-F5344CB8AC3E}">
        <p14:creationId xmlns:p14="http://schemas.microsoft.com/office/powerpoint/2010/main" val="91811459"/>
      </p:ext>
    </p:extLst>
  </p:cSld>
  <p:clrMapOvr>
    <a:masterClrMapping/>
  </p:clrMapOvr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3010</TotalTime>
  <Words>782</Words>
  <Application>Microsoft Office PowerPoint</Application>
  <PresentationFormat>On-screen Show (4:3)</PresentationFormat>
  <Paragraphs>83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Spectrum</vt:lpstr>
      <vt:lpstr>Good Coding Practices: Start with Pseudocode</vt:lpstr>
      <vt:lpstr>Lesson Objectives</vt:lpstr>
      <vt:lpstr>What is Pseudocode?</vt:lpstr>
      <vt:lpstr>Why is Pseudocode Important?</vt:lpstr>
      <vt:lpstr>Sandwich Pseudocode Solution</vt:lpstr>
      <vt:lpstr>Writing Pseudocode for a Robot</vt:lpstr>
      <vt:lpstr>Sample Pseudocode for a Challenge</vt:lpstr>
      <vt:lpstr>Pseudocode in First Lego League</vt:lpstr>
      <vt:lpstr>Sample for First Lego League</vt:lpstr>
      <vt:lpstr>Credits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 Followers: Basic to Proportional</dc:title>
  <dc:creator>Sanjay Seshan</dc:creator>
  <cp:lastModifiedBy>Sanjay Seshan</cp:lastModifiedBy>
  <cp:revision>28</cp:revision>
  <dcterms:created xsi:type="dcterms:W3CDTF">2014-10-28T21:59:38Z</dcterms:created>
  <dcterms:modified xsi:type="dcterms:W3CDTF">2016-02-10T00:19:44Z</dcterms:modified>
</cp:coreProperties>
</file>