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3"/>
  </p:sldMasterIdLst>
  <p:notesMasterIdLst>
    <p:notesMasterId r:id="rId27"/>
  </p:notesMasterIdLst>
  <p:sldIdLst>
    <p:sldId id="256" r:id="rId4"/>
    <p:sldId id="290" r:id="rId5"/>
    <p:sldId id="287" r:id="rId6"/>
    <p:sldId id="259" r:id="rId7"/>
    <p:sldId id="289" r:id="rId8"/>
    <p:sldId id="265" r:id="rId9"/>
    <p:sldId id="269" r:id="rId10"/>
    <p:sldId id="274" r:id="rId11"/>
    <p:sldId id="270" r:id="rId12"/>
    <p:sldId id="271" r:id="rId13"/>
    <p:sldId id="280" r:id="rId14"/>
    <p:sldId id="301" r:id="rId15"/>
    <p:sldId id="277" r:id="rId16"/>
    <p:sldId id="278" r:id="rId17"/>
    <p:sldId id="279" r:id="rId18"/>
    <p:sldId id="258" r:id="rId19"/>
    <p:sldId id="260" r:id="rId20"/>
    <p:sldId id="262" r:id="rId21"/>
    <p:sldId id="268" r:id="rId22"/>
    <p:sldId id="299" r:id="rId23"/>
    <p:sldId id="300" r:id="rId24"/>
    <p:sldId id="296" r:id="rId25"/>
    <p:sldId id="298" r:id="rId2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98" autoAdjust="0"/>
    <p:restoredTop sz="90167" autoAdjust="0"/>
  </p:normalViewPr>
  <p:slideViewPr>
    <p:cSldViewPr snapToObjects="1">
      <p:cViewPr varScale="1">
        <p:scale>
          <a:sx n="93" d="100"/>
          <a:sy n="93" d="100"/>
        </p:scale>
        <p:origin x="158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6B3E9-82E9-5845-8749-ECEB82F7953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4D9819F-FE76-CC4D-A1ED-4B17CFBFC5F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8CAAD9F-7AAF-9E42-8E93-4A08DA57C4D1}" type="datetimeFigureOut">
              <a:rPr lang="en-US"/>
              <a:pPr>
                <a:defRPr/>
              </a:pPr>
              <a:t>12/11/18</a:t>
            </a:fld>
            <a:endParaRPr lang="en-US"/>
          </a:p>
        </p:txBody>
      </p:sp>
      <p:sp>
        <p:nvSpPr>
          <p:cNvPr id="4" name="Slide Image Placeholder 3">
            <a:extLst>
              <a:ext uri="{FF2B5EF4-FFF2-40B4-BE49-F238E27FC236}">
                <a16:creationId xmlns:a16="http://schemas.microsoft.com/office/drawing/2014/main" id="{983F1759-B094-5748-9170-9647F7A14FC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F5745B8-D6D9-9449-AC17-24CFEF04C1C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C095612-4443-5A4A-B308-E1E9E698A47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F65F64F-41B8-A34E-87F4-2C66841A004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30889BF-BA10-104F-BF35-4D5F3CA08D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F2295F8-441D-044B-84A5-52D33EDC22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96B2DF4-A7F4-9148-81DC-5726E86084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BC69B074-329B-B54D-B9F5-8E56090667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1229D9-67D6-454C-85D9-6D235DE515B1}"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0AE00CF-A10F-8642-B1F0-BC326BDBC2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5AB11D4-3D09-9B4D-AFF8-6C78335E35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8A07B874-0F83-8148-962C-4C7DEA41B5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3349CB-2D92-A847-BEE7-BC86272AEACC}"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0BE3C16-9607-894A-8D19-DD54BA95E6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ED4B496-5458-9E49-9B71-04DB17E1BE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6D6AB873-4487-0240-A45C-5E7BD2AD63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EF1733-3726-0649-96EA-A8D3D53AF14F}"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1D4399C-203F-A145-A673-57CA8461D5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FA2D893-CA70-EF47-9E7A-829627D22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Teacher to show video to the class</a:t>
            </a:r>
          </a:p>
        </p:txBody>
      </p:sp>
      <p:sp>
        <p:nvSpPr>
          <p:cNvPr id="40964" name="Slide Number Placeholder 3">
            <a:extLst>
              <a:ext uri="{FF2B5EF4-FFF2-40B4-BE49-F238E27FC236}">
                <a16:creationId xmlns:a16="http://schemas.microsoft.com/office/drawing/2014/main" id="{D92DE682-B37D-F945-BBC5-E54C1196B7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174DC7-EB0A-4540-962E-8456A55FE41E}" type="slidenum">
              <a:rPr lang="en-US" altLang="en-US" smtClean="0"/>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1E94158-A948-4048-BD09-FA5790B3F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F6AE657E-E5DD-6148-B789-49867B4F5A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AEF7E950-8AF0-AA4E-BC6A-3C4833DFDC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6AB75B-FC26-CA43-8060-E38822CEC18F}" type="slidenum">
              <a:rPr lang="en-US" altLang="en-US" smtClean="0"/>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5B0CAA4-4D12-0D4F-A14C-057C6D034C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08E69AD-1647-E945-A4C0-60DC57DFF0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a:t>The touch sensor activity is approx. 7 min. Teacher to lead discussion of all student findings (Discussion: 5 min) </a:t>
            </a:r>
          </a:p>
          <a:p>
            <a:endParaRPr lang="en-US" altLang="en-US"/>
          </a:p>
        </p:txBody>
      </p:sp>
      <p:sp>
        <p:nvSpPr>
          <p:cNvPr id="45060" name="Slide Number Placeholder 3">
            <a:extLst>
              <a:ext uri="{FF2B5EF4-FFF2-40B4-BE49-F238E27FC236}">
                <a16:creationId xmlns:a16="http://schemas.microsoft.com/office/drawing/2014/main" id="{3DC85CDC-2EBA-B14C-AD62-9B7252E968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CFD455-C5C8-9B4D-9722-B183ACA7F118}" type="slidenum">
              <a:rPr lang="en-US" altLang="en-US" smtClean="0"/>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83C6FC7-7F53-DF43-AE26-87EDF20913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6D24FAA-2BC5-3A46-94B8-988C2E5940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8FE4AAB3-12A9-C54D-9842-F5A573F8DB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A4EEED-BAA2-1049-B358-2F800B393E4D}" type="slidenum">
              <a:rPr lang="en-US" altLang="en-US" smtClean="0"/>
              <a:pPr>
                <a:spcBef>
                  <a:spcPct val="0"/>
                </a:spcBef>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51BE25B-1D5A-9343-879A-A789E8367F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BE7EA44-F86D-5342-8530-BF16B3669A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4E91F748-73E5-0C4C-AECA-FB1698F7CC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B5CEB3-7BB7-2348-8532-FA9878D131D6}" type="slidenum">
              <a:rPr lang="en-US" altLang="en-US" smtClean="0"/>
              <a:pPr>
                <a:spcBef>
                  <a:spcPct val="0"/>
                </a:spcBef>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F61AA43-A384-2F43-A779-1808AA5B8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0CA4ED5-B3E6-A442-B223-DA045DB007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F2349A42-30FB-2746-8D3E-E7FB5B7E30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595549-F2F1-3E40-ABB4-17162E81EA2E}" type="slidenum">
              <a:rPr lang="en-US" altLang="en-US" smtClean="0"/>
              <a:pPr>
                <a:spcBef>
                  <a:spcPct val="0"/>
                </a:spcBef>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5983C7A-2ED7-1940-95BE-EFA4B1901F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C842464-FD7D-3648-8367-9612FE5B88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780DBF3E-A0C6-5B40-BBAD-72DA731B64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1D32E3-7A32-2542-A1F1-ECDD7A88C8DE}" type="slidenum">
              <a:rPr lang="en-US" altLang="en-US" smtClean="0"/>
              <a:pPr>
                <a:spcBef>
                  <a:spcPct val="0"/>
                </a:spcBef>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E0B20D3-6B38-024C-B7EB-5740BDF5E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477019FD-7E0C-524C-83AA-CC0F035DC1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id="{E1F1D473-4EEF-EF4B-8FDC-9A796CFE78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2E0F1D-A768-0148-9DF3-4F638294DDA5}" type="slidenum">
              <a:rPr lang="en-US" altLang="en-US" smtClean="0"/>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E5A90ED-3A23-8642-A4A8-CAB4282CE0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2F7112D-16AD-B84B-9AF2-DCE329424C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0AFA3DF8-0664-8E4D-B633-A743B56C07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854A0D-9598-CF4B-8985-2A27B3145503}"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C67B78C-BC3D-104A-9316-5A75FADED4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D41C83C4-2229-8945-852D-C95A0781B2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A4B8F094-C397-2D47-8030-744148A58D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15364E-DAD1-2346-8933-807867C26225}" type="slidenum">
              <a:rPr lang="en-US" altLang="en-US" smtClean="0"/>
              <a:pPr>
                <a:spcBef>
                  <a:spcPct val="0"/>
                </a:spcBef>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CBA71AC-9BC7-824A-9765-48D0E61346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297752D9-EFDA-434F-962D-A82604C32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F871210A-1602-4F4D-9FB5-DF18B2D92F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6E27E1-8DCC-BA41-904B-1E8295559118}" type="slidenum">
              <a:rPr lang="en-US" altLang="en-US" smtClean="0"/>
              <a:pPr>
                <a:spcBef>
                  <a:spcPct val="0"/>
                </a:spcBef>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515BEFD-45E1-6343-A361-DE88F68F38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939BC4B1-8675-6040-AB1C-EA94079292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DFF9DAD1-BD5F-DB4D-83E3-49B4CD2F30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9B3C46-DD9E-4C45-9C6E-61DF95B86BC0}" type="slidenum">
              <a:rPr lang="en-US" altLang="en-US" smtClean="0"/>
              <a:pPr>
                <a:spcBef>
                  <a:spcPct val="0"/>
                </a:spcBef>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716B49E-E455-0E42-9581-601FF97A03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C2AB71E-1F46-2E4B-B879-2F4E2C88FF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8FB1CFBE-67C3-DC4B-95F7-EBBE5962B8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53CFAA-6C7F-DD47-87A2-B281B2E6E99A}"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65DEB30-8F88-7F4C-A8B3-1EC0D700E9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8F26C43-8AA4-4B4E-8566-B5E14A1F05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F786BED8-57D3-E149-AA99-F657239A21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367035-D099-0842-967A-E62C539698CE}"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11DB858-3BD6-7647-9994-55E7D3F06F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87478CC-B005-8A46-9984-8877AEDF9A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B5213F40-71EF-904D-A108-044DE36612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5C186F-5C11-BA42-897F-EB59166B9658}"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34C1A30-BB1E-C048-A6A8-3EEBC794BC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6DA9B0E-03CD-3E40-8E28-5D45BE03A4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48B8C379-3556-5140-9642-4AF6149DC1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7057FE-3CA1-1C42-BFF1-3DE540750EBE}"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92A6D75-A74A-264B-AE3B-BFEB657B41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FFA43D0-AAEC-FC4A-B899-7A650C17A5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a:t>The touch sensor activity is approx. 7 min. Teacher to lead discussion of all student findings (Discussion: 5 min) </a:t>
            </a:r>
          </a:p>
          <a:p>
            <a:r>
              <a:rPr lang="en-US" altLang="en-US"/>
              <a:t> </a:t>
            </a:r>
          </a:p>
        </p:txBody>
      </p:sp>
      <p:sp>
        <p:nvSpPr>
          <p:cNvPr id="26628" name="Slide Number Placeholder 3">
            <a:extLst>
              <a:ext uri="{FF2B5EF4-FFF2-40B4-BE49-F238E27FC236}">
                <a16:creationId xmlns:a16="http://schemas.microsoft.com/office/drawing/2014/main" id="{DD87F781-DD92-904C-9051-EC41871EAA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056B51-F9DE-6E4B-AAC5-D7D54E4BB7D7}"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4CC5A23-6C30-5B4A-BD54-C24A5E7EBA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4A2C85D-B0F7-DE4B-94B8-FE8284671C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87B2132B-6389-4E44-B04A-F0FBCF10FE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5C2FD4-E08C-5848-B481-FBCF2FE7E440}"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151DB40-68D5-EA4F-9F25-F92BA1AEBF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EED4E1D-DD66-1A4B-876E-25819A7B9B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1BCA1549-2D1D-0C4B-90B7-57BE308336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14A1A0-88DB-9143-85A2-5F2086D06DC0}"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88960B-F433-EE43-9CEA-CE2217638A47}"/>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4DCD1090-320C-DC48-84C8-C324DB9DFE05}"/>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05EFB5A8-5C4C-F040-B04B-48E5914B3C90}"/>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BB051E30-AE60-344F-8B75-EAB633486512}"/>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9">
            <a:extLst>
              <a:ext uri="{FF2B5EF4-FFF2-40B4-BE49-F238E27FC236}">
                <a16:creationId xmlns:a16="http://schemas.microsoft.com/office/drawing/2014/main" id="{67A68800-EFB6-2749-89CA-5F9C668AA9E9}"/>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1" name="Straight Connector 10">
            <a:extLst>
              <a:ext uri="{FF2B5EF4-FFF2-40B4-BE49-F238E27FC236}">
                <a16:creationId xmlns:a16="http://schemas.microsoft.com/office/drawing/2014/main" id="{6B73466E-E74B-9349-8EE7-69FECBD4426C}"/>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2" name="Straight Connector 11">
            <a:extLst>
              <a:ext uri="{FF2B5EF4-FFF2-40B4-BE49-F238E27FC236}">
                <a16:creationId xmlns:a16="http://schemas.microsoft.com/office/drawing/2014/main" id="{A5DDB84D-813B-1B48-AF04-974FFB427A71}"/>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3" name="Straight Connector 12">
            <a:extLst>
              <a:ext uri="{FF2B5EF4-FFF2-40B4-BE49-F238E27FC236}">
                <a16:creationId xmlns:a16="http://schemas.microsoft.com/office/drawing/2014/main" id="{7E889F72-12ED-BA45-9208-54528DD2A25D}"/>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4" name="Straight Connector 13">
            <a:extLst>
              <a:ext uri="{FF2B5EF4-FFF2-40B4-BE49-F238E27FC236}">
                <a16:creationId xmlns:a16="http://schemas.microsoft.com/office/drawing/2014/main" id="{81F41B3F-6046-DE41-B417-A6C3548F6EBB}"/>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5" name="Straight Connector 14">
            <a:extLst>
              <a:ext uri="{FF2B5EF4-FFF2-40B4-BE49-F238E27FC236}">
                <a16:creationId xmlns:a16="http://schemas.microsoft.com/office/drawing/2014/main" id="{41D96DD3-D20F-1C44-BFDD-C13745D1086B}"/>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6" name="Rectangle 15">
            <a:extLst>
              <a:ext uri="{FF2B5EF4-FFF2-40B4-BE49-F238E27FC236}">
                <a16:creationId xmlns:a16="http://schemas.microsoft.com/office/drawing/2014/main" id="{6D7A3406-4E2E-7046-B596-EEB61C0ED1E1}"/>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a:extLst>
              <a:ext uri="{FF2B5EF4-FFF2-40B4-BE49-F238E27FC236}">
                <a16:creationId xmlns:a16="http://schemas.microsoft.com/office/drawing/2014/main" id="{BAC2905B-D79A-B84E-8DC4-EF53A726B887}"/>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a:extLst>
              <a:ext uri="{FF2B5EF4-FFF2-40B4-BE49-F238E27FC236}">
                <a16:creationId xmlns:a16="http://schemas.microsoft.com/office/drawing/2014/main" id="{B5ED8775-5122-C847-8338-5CFC23916C07}"/>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Oval 18">
            <a:extLst>
              <a:ext uri="{FF2B5EF4-FFF2-40B4-BE49-F238E27FC236}">
                <a16:creationId xmlns:a16="http://schemas.microsoft.com/office/drawing/2014/main" id="{6A808CCD-6387-B846-9A40-5E7852B8826D}"/>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0" name="Oval 19">
            <a:extLst>
              <a:ext uri="{FF2B5EF4-FFF2-40B4-BE49-F238E27FC236}">
                <a16:creationId xmlns:a16="http://schemas.microsoft.com/office/drawing/2014/main" id="{6062E959-E8F5-E546-8FEE-E7DD74CFD670}"/>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Oval 20">
            <a:extLst>
              <a:ext uri="{FF2B5EF4-FFF2-40B4-BE49-F238E27FC236}">
                <a16:creationId xmlns:a16="http://schemas.microsoft.com/office/drawing/2014/main" id="{13547065-C3B9-8646-9D45-47F70F7C7D0F}"/>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341E88D7-982A-CA4C-BB57-8CAE42BCD3B7}"/>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152EA7D1-C5BA-654F-84E2-E400D0CDB067}" type="datetime1">
              <a:rPr lang="en-US"/>
              <a:pPr>
                <a:defRPr/>
              </a:pPr>
              <a:t>12/11/18</a:t>
            </a:fld>
            <a:endParaRPr lang="en-US"/>
          </a:p>
        </p:txBody>
      </p:sp>
      <p:sp>
        <p:nvSpPr>
          <p:cNvPr id="23" name="Footer Placeholder 16">
            <a:extLst>
              <a:ext uri="{FF2B5EF4-FFF2-40B4-BE49-F238E27FC236}">
                <a16:creationId xmlns:a16="http://schemas.microsoft.com/office/drawing/2014/main" id="{DEECB778-7F89-8B46-BDED-3425D81797C0}"/>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r>
              <a:rPr lang="en-US"/>
              <a:t>Computational Neurobiology Center, University of Missouri</a:t>
            </a:r>
          </a:p>
        </p:txBody>
      </p:sp>
      <p:sp>
        <p:nvSpPr>
          <p:cNvPr id="24" name="Slide Number Placeholder 28">
            <a:extLst>
              <a:ext uri="{FF2B5EF4-FFF2-40B4-BE49-F238E27FC236}">
                <a16:creationId xmlns:a16="http://schemas.microsoft.com/office/drawing/2014/main" id="{12E245EC-D263-644C-9DA2-CF2A63C421A9}"/>
              </a:ext>
            </a:extLst>
          </p:cNvPr>
          <p:cNvSpPr>
            <a:spLocks noGrp="1"/>
          </p:cNvSpPr>
          <p:nvPr>
            <p:ph type="sldNum" sz="quarter" idx="12"/>
          </p:nvPr>
        </p:nvSpPr>
        <p:spPr bwMode="auto">
          <a:xfrm>
            <a:off x="1325563" y="4929188"/>
            <a:ext cx="609600" cy="517525"/>
          </a:xfrm>
        </p:spPr>
        <p:txBody>
          <a:bodyPr/>
          <a:lstStyle>
            <a:lvl1pPr>
              <a:defRPr/>
            </a:lvl1pPr>
          </a:lstStyle>
          <a:p>
            <a:pPr>
              <a:defRPr/>
            </a:pPr>
            <a:fld id="{6AD878D0-482F-1C4A-9CA5-87B9F1582F0C}" type="slidenum">
              <a:rPr lang="en-US" altLang="en-US"/>
              <a:pPr>
                <a:defRPr/>
              </a:pPr>
              <a:t>‹#›</a:t>
            </a:fld>
            <a:endParaRPr lang="en-US" altLang="en-US"/>
          </a:p>
        </p:txBody>
      </p:sp>
    </p:spTree>
    <p:extLst>
      <p:ext uri="{BB962C8B-B14F-4D97-AF65-F5344CB8AC3E}">
        <p14:creationId xmlns:p14="http://schemas.microsoft.com/office/powerpoint/2010/main" val="7613177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EB2DD29-BF9A-8048-9EDF-2E9DB5D9DFEB}"/>
              </a:ext>
            </a:extLst>
          </p:cNvPr>
          <p:cNvSpPr>
            <a:spLocks noGrp="1"/>
          </p:cNvSpPr>
          <p:nvPr>
            <p:ph type="dt" sz="half" idx="10"/>
          </p:nvPr>
        </p:nvSpPr>
        <p:spPr/>
        <p:txBody>
          <a:bodyPr/>
          <a:lstStyle>
            <a:lvl1pPr>
              <a:defRPr/>
            </a:lvl1pPr>
          </a:lstStyle>
          <a:p>
            <a:pPr>
              <a:defRPr/>
            </a:pPr>
            <a:fld id="{581075EC-AA02-1040-8869-6461B368B21D}" type="datetime1">
              <a:rPr lang="en-US"/>
              <a:pPr>
                <a:defRPr/>
              </a:pPr>
              <a:t>12/11/18</a:t>
            </a:fld>
            <a:endParaRPr lang="en-US"/>
          </a:p>
        </p:txBody>
      </p:sp>
      <p:sp>
        <p:nvSpPr>
          <p:cNvPr id="5" name="Footer Placeholder 2">
            <a:extLst>
              <a:ext uri="{FF2B5EF4-FFF2-40B4-BE49-F238E27FC236}">
                <a16:creationId xmlns:a16="http://schemas.microsoft.com/office/drawing/2014/main" id="{C3467D5B-1A04-5A4B-AD73-1FA4A5DD9350}"/>
              </a:ext>
            </a:extLst>
          </p:cNvPr>
          <p:cNvSpPr>
            <a:spLocks noGrp="1"/>
          </p:cNvSpPr>
          <p:nvPr>
            <p:ph type="ftr" sz="quarter" idx="11"/>
          </p:nvPr>
        </p:nvSpPr>
        <p:spPr/>
        <p:txBody>
          <a:bodyPr/>
          <a:lstStyle>
            <a:lvl1pPr>
              <a:defRPr/>
            </a:lvl1pPr>
          </a:lstStyle>
          <a:p>
            <a:pPr>
              <a:defRPr/>
            </a:pPr>
            <a:r>
              <a:rPr lang="en-US"/>
              <a:t>Computational Neurobiology Center, University of Missouri</a:t>
            </a:r>
          </a:p>
        </p:txBody>
      </p:sp>
      <p:sp>
        <p:nvSpPr>
          <p:cNvPr id="6" name="Slide Number Placeholder 22">
            <a:extLst>
              <a:ext uri="{FF2B5EF4-FFF2-40B4-BE49-F238E27FC236}">
                <a16:creationId xmlns:a16="http://schemas.microsoft.com/office/drawing/2014/main" id="{9E849035-7E71-7443-814A-EBD03E4FDE8B}"/>
              </a:ext>
            </a:extLst>
          </p:cNvPr>
          <p:cNvSpPr>
            <a:spLocks noGrp="1"/>
          </p:cNvSpPr>
          <p:nvPr>
            <p:ph type="sldNum" sz="quarter" idx="12"/>
          </p:nvPr>
        </p:nvSpPr>
        <p:spPr/>
        <p:txBody>
          <a:bodyPr/>
          <a:lstStyle>
            <a:lvl1pPr>
              <a:defRPr/>
            </a:lvl1pPr>
          </a:lstStyle>
          <a:p>
            <a:pPr>
              <a:defRPr/>
            </a:pPr>
            <a:fld id="{B9985CD6-CF48-F34E-B182-DD612D1AC277}" type="slidenum">
              <a:rPr lang="en-US" altLang="en-US"/>
              <a:pPr>
                <a:defRPr/>
              </a:pPr>
              <a:t>‹#›</a:t>
            </a:fld>
            <a:endParaRPr lang="en-US" altLang="en-US"/>
          </a:p>
        </p:txBody>
      </p:sp>
    </p:spTree>
    <p:extLst>
      <p:ext uri="{BB962C8B-B14F-4D97-AF65-F5344CB8AC3E}">
        <p14:creationId xmlns:p14="http://schemas.microsoft.com/office/powerpoint/2010/main" val="103298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F858907-DA2F-2244-A47C-809F826B0C8B}"/>
              </a:ext>
            </a:extLst>
          </p:cNvPr>
          <p:cNvSpPr>
            <a:spLocks noGrp="1"/>
          </p:cNvSpPr>
          <p:nvPr>
            <p:ph type="dt" sz="half" idx="10"/>
          </p:nvPr>
        </p:nvSpPr>
        <p:spPr/>
        <p:txBody>
          <a:bodyPr/>
          <a:lstStyle>
            <a:lvl1pPr>
              <a:defRPr/>
            </a:lvl1pPr>
          </a:lstStyle>
          <a:p>
            <a:pPr>
              <a:defRPr/>
            </a:pPr>
            <a:fld id="{8DA6B298-F3A7-F045-8BDF-F0386A22A9A1}" type="datetime1">
              <a:rPr lang="en-US"/>
              <a:pPr>
                <a:defRPr/>
              </a:pPr>
              <a:t>12/11/18</a:t>
            </a:fld>
            <a:endParaRPr lang="en-US"/>
          </a:p>
        </p:txBody>
      </p:sp>
      <p:sp>
        <p:nvSpPr>
          <p:cNvPr id="5" name="Footer Placeholder 2">
            <a:extLst>
              <a:ext uri="{FF2B5EF4-FFF2-40B4-BE49-F238E27FC236}">
                <a16:creationId xmlns:a16="http://schemas.microsoft.com/office/drawing/2014/main" id="{2C4F53EA-178D-1040-812D-265B1D577715}"/>
              </a:ext>
            </a:extLst>
          </p:cNvPr>
          <p:cNvSpPr>
            <a:spLocks noGrp="1"/>
          </p:cNvSpPr>
          <p:nvPr>
            <p:ph type="ftr" sz="quarter" idx="11"/>
          </p:nvPr>
        </p:nvSpPr>
        <p:spPr/>
        <p:txBody>
          <a:bodyPr/>
          <a:lstStyle>
            <a:lvl1pPr>
              <a:defRPr/>
            </a:lvl1pPr>
          </a:lstStyle>
          <a:p>
            <a:pPr>
              <a:defRPr/>
            </a:pPr>
            <a:r>
              <a:rPr lang="en-US"/>
              <a:t>Computational Neurobiology Center, University of Missouri</a:t>
            </a:r>
          </a:p>
        </p:txBody>
      </p:sp>
      <p:sp>
        <p:nvSpPr>
          <p:cNvPr id="6" name="Slide Number Placeholder 22">
            <a:extLst>
              <a:ext uri="{FF2B5EF4-FFF2-40B4-BE49-F238E27FC236}">
                <a16:creationId xmlns:a16="http://schemas.microsoft.com/office/drawing/2014/main" id="{5329E8D0-739F-E447-9FCE-E9E4258CD543}"/>
              </a:ext>
            </a:extLst>
          </p:cNvPr>
          <p:cNvSpPr>
            <a:spLocks noGrp="1"/>
          </p:cNvSpPr>
          <p:nvPr>
            <p:ph type="sldNum" sz="quarter" idx="12"/>
          </p:nvPr>
        </p:nvSpPr>
        <p:spPr/>
        <p:txBody>
          <a:bodyPr/>
          <a:lstStyle>
            <a:lvl1pPr>
              <a:defRPr/>
            </a:lvl1pPr>
          </a:lstStyle>
          <a:p>
            <a:pPr>
              <a:defRPr/>
            </a:pPr>
            <a:fld id="{91C5B646-E233-D947-AC86-FE09FAC74A4A}" type="slidenum">
              <a:rPr lang="en-US" altLang="en-US"/>
              <a:pPr>
                <a:defRPr/>
              </a:pPr>
              <a:t>‹#›</a:t>
            </a:fld>
            <a:endParaRPr lang="en-US" altLang="en-US"/>
          </a:p>
        </p:txBody>
      </p:sp>
    </p:spTree>
    <p:extLst>
      <p:ext uri="{BB962C8B-B14F-4D97-AF65-F5344CB8AC3E}">
        <p14:creationId xmlns:p14="http://schemas.microsoft.com/office/powerpoint/2010/main" val="111680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19939571-84C1-2C49-9C19-603AC715D976}"/>
              </a:ext>
            </a:extLst>
          </p:cNvPr>
          <p:cNvSpPr>
            <a:spLocks noGrp="1"/>
          </p:cNvSpPr>
          <p:nvPr>
            <p:ph type="dt" sz="half" idx="10"/>
          </p:nvPr>
        </p:nvSpPr>
        <p:spPr/>
        <p:txBody>
          <a:bodyPr rtlCol="0"/>
          <a:lstStyle>
            <a:lvl1pPr>
              <a:defRPr/>
            </a:lvl1pPr>
          </a:lstStyle>
          <a:p>
            <a:pPr>
              <a:defRPr/>
            </a:pPr>
            <a:fld id="{DF192128-6C34-9146-97FE-E5B00D65F2E4}" type="datetime1">
              <a:rPr lang="en-US"/>
              <a:pPr>
                <a:defRPr/>
              </a:pPr>
              <a:t>12/11/18</a:t>
            </a:fld>
            <a:endParaRPr lang="en-US"/>
          </a:p>
        </p:txBody>
      </p:sp>
      <p:sp>
        <p:nvSpPr>
          <p:cNvPr id="5" name="Slide Number Placeholder 8">
            <a:extLst>
              <a:ext uri="{FF2B5EF4-FFF2-40B4-BE49-F238E27FC236}">
                <a16:creationId xmlns:a16="http://schemas.microsoft.com/office/drawing/2014/main" id="{4E80FD8E-ACF6-F84B-B8AA-F84A9BDCB066}"/>
              </a:ext>
            </a:extLst>
          </p:cNvPr>
          <p:cNvSpPr>
            <a:spLocks noGrp="1"/>
          </p:cNvSpPr>
          <p:nvPr>
            <p:ph type="sldNum" sz="quarter" idx="11"/>
          </p:nvPr>
        </p:nvSpPr>
        <p:spPr/>
        <p:txBody>
          <a:bodyPr/>
          <a:lstStyle>
            <a:lvl1pPr>
              <a:defRPr/>
            </a:lvl1pPr>
          </a:lstStyle>
          <a:p>
            <a:pPr>
              <a:defRPr/>
            </a:pPr>
            <a:fld id="{C1E620C4-75DB-E441-B7B8-C00A0C642817}" type="slidenum">
              <a:rPr lang="en-US" altLang="en-US"/>
              <a:pPr>
                <a:defRPr/>
              </a:pPr>
              <a:t>‹#›</a:t>
            </a:fld>
            <a:endParaRPr lang="en-US" altLang="en-US"/>
          </a:p>
        </p:txBody>
      </p:sp>
      <p:sp>
        <p:nvSpPr>
          <p:cNvPr id="6" name="Footer Placeholder 9">
            <a:extLst>
              <a:ext uri="{FF2B5EF4-FFF2-40B4-BE49-F238E27FC236}">
                <a16:creationId xmlns:a16="http://schemas.microsoft.com/office/drawing/2014/main" id="{6147D6CB-CBF0-9146-B0C0-3D156BCE915B}"/>
              </a:ext>
            </a:extLst>
          </p:cNvPr>
          <p:cNvSpPr>
            <a:spLocks noGrp="1"/>
          </p:cNvSpPr>
          <p:nvPr>
            <p:ph type="ftr" sz="quarter" idx="12"/>
          </p:nvPr>
        </p:nvSpPr>
        <p:spPr/>
        <p:txBody>
          <a:bodyPr rtlCol="0"/>
          <a:lstStyle>
            <a:lvl1pPr>
              <a:defRPr/>
            </a:lvl1pPr>
          </a:lstStyle>
          <a:p>
            <a:pPr>
              <a:defRPr/>
            </a:pPr>
            <a:r>
              <a:rPr lang="en-US"/>
              <a:t>Computational Neurobiology Center, University of Missouri</a:t>
            </a:r>
          </a:p>
        </p:txBody>
      </p:sp>
    </p:spTree>
    <p:extLst>
      <p:ext uri="{BB962C8B-B14F-4D97-AF65-F5344CB8AC3E}">
        <p14:creationId xmlns:p14="http://schemas.microsoft.com/office/powerpoint/2010/main" val="35521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7AAA5D-AC60-1B4A-876C-7226F44CF75D}"/>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26D50C60-4F74-4140-AB92-3B2AEC070713}"/>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6B4DD2C0-C0C4-534D-B6B7-57E4F2C7CFDF}"/>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EA0F8556-2D74-0443-B7C3-CBE9B2516B90}"/>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Straight Connector 7">
            <a:extLst>
              <a:ext uri="{FF2B5EF4-FFF2-40B4-BE49-F238E27FC236}">
                <a16:creationId xmlns:a16="http://schemas.microsoft.com/office/drawing/2014/main" id="{B71994D8-2DD5-1B4C-A6C4-E5736780441F}"/>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9" name="Straight Connector 8">
            <a:extLst>
              <a:ext uri="{FF2B5EF4-FFF2-40B4-BE49-F238E27FC236}">
                <a16:creationId xmlns:a16="http://schemas.microsoft.com/office/drawing/2014/main" id="{1A066F5F-B6EE-C54E-8CA7-AE3E829E27F5}"/>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0" name="Straight Connector 9">
            <a:extLst>
              <a:ext uri="{FF2B5EF4-FFF2-40B4-BE49-F238E27FC236}">
                <a16:creationId xmlns:a16="http://schemas.microsoft.com/office/drawing/2014/main" id="{76FF9185-8C04-0744-8526-D034583FDBB4}"/>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1" name="Straight Connector 10">
            <a:extLst>
              <a:ext uri="{FF2B5EF4-FFF2-40B4-BE49-F238E27FC236}">
                <a16:creationId xmlns:a16="http://schemas.microsoft.com/office/drawing/2014/main" id="{E4E2F511-8167-0942-BA05-3980BC06487B}"/>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2" name="Straight Connector 11">
            <a:extLst>
              <a:ext uri="{FF2B5EF4-FFF2-40B4-BE49-F238E27FC236}">
                <a16:creationId xmlns:a16="http://schemas.microsoft.com/office/drawing/2014/main" id="{0489A635-AAB7-DE4D-8D71-1734CB3B85C6}"/>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3" name="Rectangle 12">
            <a:extLst>
              <a:ext uri="{FF2B5EF4-FFF2-40B4-BE49-F238E27FC236}">
                <a16:creationId xmlns:a16="http://schemas.microsoft.com/office/drawing/2014/main" id="{CA0FC8C7-8BE4-EE49-BEEF-3C117C27C8AF}"/>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a:extLst>
              <a:ext uri="{FF2B5EF4-FFF2-40B4-BE49-F238E27FC236}">
                <a16:creationId xmlns:a16="http://schemas.microsoft.com/office/drawing/2014/main" id="{BAB412D2-EB24-CF4C-8E08-8C1494660BF0}"/>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a:extLst>
              <a:ext uri="{FF2B5EF4-FFF2-40B4-BE49-F238E27FC236}">
                <a16:creationId xmlns:a16="http://schemas.microsoft.com/office/drawing/2014/main" id="{803EFD67-E966-CC4A-A9D5-EE24B0F34E77}"/>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Oval 15">
            <a:extLst>
              <a:ext uri="{FF2B5EF4-FFF2-40B4-BE49-F238E27FC236}">
                <a16:creationId xmlns:a16="http://schemas.microsoft.com/office/drawing/2014/main" id="{73134686-C617-764B-8032-10923A126284}"/>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a:extLst>
              <a:ext uri="{FF2B5EF4-FFF2-40B4-BE49-F238E27FC236}">
                <a16:creationId xmlns:a16="http://schemas.microsoft.com/office/drawing/2014/main" id="{8A09065B-13D2-B642-BAF1-571EE0B87E37}"/>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a:extLst>
              <a:ext uri="{FF2B5EF4-FFF2-40B4-BE49-F238E27FC236}">
                <a16:creationId xmlns:a16="http://schemas.microsoft.com/office/drawing/2014/main" id="{3A9A9804-EE69-7F4A-9A5D-77956099CD53}"/>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Straight Connector 18">
            <a:extLst>
              <a:ext uri="{FF2B5EF4-FFF2-40B4-BE49-F238E27FC236}">
                <a16:creationId xmlns:a16="http://schemas.microsoft.com/office/drawing/2014/main" id="{C943E0E3-8791-794F-BD8A-1D38DFC0C429}"/>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10B73F90-0E78-2341-9EC2-BEAF931FEE36}"/>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88F902E1-28F1-374C-8440-C1C2677B505C}" type="datetime1">
              <a:rPr lang="en-US"/>
              <a:pPr>
                <a:defRPr/>
              </a:pPr>
              <a:t>12/11/18</a:t>
            </a:fld>
            <a:endParaRPr lang="en-US"/>
          </a:p>
        </p:txBody>
      </p:sp>
      <p:sp>
        <p:nvSpPr>
          <p:cNvPr id="21" name="Footer Placeholder 4">
            <a:extLst>
              <a:ext uri="{FF2B5EF4-FFF2-40B4-BE49-F238E27FC236}">
                <a16:creationId xmlns:a16="http://schemas.microsoft.com/office/drawing/2014/main" id="{55C8D659-7E90-4E44-9751-F887A852006C}"/>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r>
              <a:rPr lang="en-US"/>
              <a:t>Computational Neurobiology Center, University of Missouri</a:t>
            </a:r>
          </a:p>
        </p:txBody>
      </p:sp>
      <p:sp>
        <p:nvSpPr>
          <p:cNvPr id="22" name="Slide Number Placeholder 5">
            <a:extLst>
              <a:ext uri="{FF2B5EF4-FFF2-40B4-BE49-F238E27FC236}">
                <a16:creationId xmlns:a16="http://schemas.microsoft.com/office/drawing/2014/main" id="{5E016675-6950-624A-B29A-97E49D8342B3}"/>
              </a:ext>
            </a:extLst>
          </p:cNvPr>
          <p:cNvSpPr>
            <a:spLocks noGrp="1"/>
          </p:cNvSpPr>
          <p:nvPr>
            <p:ph type="sldNum" sz="quarter" idx="12"/>
          </p:nvPr>
        </p:nvSpPr>
        <p:spPr bwMode="auto">
          <a:xfrm>
            <a:off x="1339850" y="4929188"/>
            <a:ext cx="609600" cy="517525"/>
          </a:xfrm>
        </p:spPr>
        <p:txBody>
          <a:bodyPr/>
          <a:lstStyle>
            <a:lvl1pPr>
              <a:defRPr/>
            </a:lvl1pPr>
          </a:lstStyle>
          <a:p>
            <a:pPr>
              <a:defRPr/>
            </a:pPr>
            <a:fld id="{21D72B80-62D8-0E48-9FAD-37301636F48F}" type="slidenum">
              <a:rPr lang="en-US" altLang="en-US"/>
              <a:pPr>
                <a:defRPr/>
              </a:pPr>
              <a:t>‹#›</a:t>
            </a:fld>
            <a:endParaRPr lang="en-US" altLang="en-US"/>
          </a:p>
        </p:txBody>
      </p:sp>
    </p:spTree>
    <p:extLst>
      <p:ext uri="{BB962C8B-B14F-4D97-AF65-F5344CB8AC3E}">
        <p14:creationId xmlns:p14="http://schemas.microsoft.com/office/powerpoint/2010/main" val="41881712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57A9049C-AF6B-5440-A161-878EEE60F6DE}"/>
              </a:ext>
            </a:extLst>
          </p:cNvPr>
          <p:cNvSpPr>
            <a:spLocks noGrp="1"/>
          </p:cNvSpPr>
          <p:nvPr>
            <p:ph type="dt" sz="half" idx="10"/>
          </p:nvPr>
        </p:nvSpPr>
        <p:spPr/>
        <p:txBody>
          <a:bodyPr/>
          <a:lstStyle>
            <a:lvl1pPr>
              <a:defRPr/>
            </a:lvl1pPr>
          </a:lstStyle>
          <a:p>
            <a:pPr>
              <a:defRPr/>
            </a:pPr>
            <a:fld id="{58DC6C83-3476-0A46-830F-AF4FFBD08B8C}" type="datetime1">
              <a:rPr lang="en-US"/>
              <a:pPr>
                <a:defRPr/>
              </a:pPr>
              <a:t>12/11/18</a:t>
            </a:fld>
            <a:endParaRPr lang="en-US"/>
          </a:p>
        </p:txBody>
      </p:sp>
      <p:sp>
        <p:nvSpPr>
          <p:cNvPr id="6" name="Footer Placeholder 2">
            <a:extLst>
              <a:ext uri="{FF2B5EF4-FFF2-40B4-BE49-F238E27FC236}">
                <a16:creationId xmlns:a16="http://schemas.microsoft.com/office/drawing/2014/main" id="{2695738E-69BF-314E-A192-C6890E1DFC26}"/>
              </a:ext>
            </a:extLst>
          </p:cNvPr>
          <p:cNvSpPr>
            <a:spLocks noGrp="1"/>
          </p:cNvSpPr>
          <p:nvPr>
            <p:ph type="ftr" sz="quarter" idx="11"/>
          </p:nvPr>
        </p:nvSpPr>
        <p:spPr/>
        <p:txBody>
          <a:bodyPr/>
          <a:lstStyle>
            <a:lvl1pPr>
              <a:defRPr/>
            </a:lvl1pPr>
          </a:lstStyle>
          <a:p>
            <a:pPr>
              <a:defRPr/>
            </a:pPr>
            <a:r>
              <a:rPr lang="en-US"/>
              <a:t>Computational Neurobiology Center, University of Missouri</a:t>
            </a:r>
          </a:p>
        </p:txBody>
      </p:sp>
      <p:sp>
        <p:nvSpPr>
          <p:cNvPr id="7" name="Slide Number Placeholder 22">
            <a:extLst>
              <a:ext uri="{FF2B5EF4-FFF2-40B4-BE49-F238E27FC236}">
                <a16:creationId xmlns:a16="http://schemas.microsoft.com/office/drawing/2014/main" id="{02DA3606-D25A-8544-81F5-D2A75ADA0F9E}"/>
              </a:ext>
            </a:extLst>
          </p:cNvPr>
          <p:cNvSpPr>
            <a:spLocks noGrp="1"/>
          </p:cNvSpPr>
          <p:nvPr>
            <p:ph type="sldNum" sz="quarter" idx="12"/>
          </p:nvPr>
        </p:nvSpPr>
        <p:spPr/>
        <p:txBody>
          <a:bodyPr/>
          <a:lstStyle>
            <a:lvl1pPr>
              <a:defRPr/>
            </a:lvl1pPr>
          </a:lstStyle>
          <a:p>
            <a:pPr>
              <a:defRPr/>
            </a:pPr>
            <a:fld id="{367A291F-9984-8D4B-BB25-A7437442D773}" type="slidenum">
              <a:rPr lang="en-US" altLang="en-US"/>
              <a:pPr>
                <a:defRPr/>
              </a:pPr>
              <a:t>‹#›</a:t>
            </a:fld>
            <a:endParaRPr lang="en-US" altLang="en-US"/>
          </a:p>
        </p:txBody>
      </p:sp>
    </p:spTree>
    <p:extLst>
      <p:ext uri="{BB962C8B-B14F-4D97-AF65-F5344CB8AC3E}">
        <p14:creationId xmlns:p14="http://schemas.microsoft.com/office/powerpoint/2010/main" val="10643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05A0B39B-A7D9-7F41-AE53-4D9E7FC04ED3}"/>
              </a:ext>
            </a:extLst>
          </p:cNvPr>
          <p:cNvSpPr>
            <a:spLocks noGrp="1"/>
          </p:cNvSpPr>
          <p:nvPr>
            <p:ph type="dt" sz="half" idx="10"/>
          </p:nvPr>
        </p:nvSpPr>
        <p:spPr/>
        <p:txBody>
          <a:bodyPr/>
          <a:lstStyle>
            <a:lvl1pPr>
              <a:defRPr/>
            </a:lvl1pPr>
          </a:lstStyle>
          <a:p>
            <a:pPr>
              <a:defRPr/>
            </a:pPr>
            <a:fld id="{A66DAC1E-92F5-5E4C-B6C3-51E573E84219}" type="datetime1">
              <a:rPr lang="en-US"/>
              <a:pPr>
                <a:defRPr/>
              </a:pPr>
              <a:t>12/11/18</a:t>
            </a:fld>
            <a:endParaRPr lang="en-US"/>
          </a:p>
        </p:txBody>
      </p:sp>
      <p:sp>
        <p:nvSpPr>
          <p:cNvPr id="8" name="Footer Placeholder 2">
            <a:extLst>
              <a:ext uri="{FF2B5EF4-FFF2-40B4-BE49-F238E27FC236}">
                <a16:creationId xmlns:a16="http://schemas.microsoft.com/office/drawing/2014/main" id="{C64B7FC4-3AF9-9E4F-92A0-8B7D293BE187}"/>
              </a:ext>
            </a:extLst>
          </p:cNvPr>
          <p:cNvSpPr>
            <a:spLocks noGrp="1"/>
          </p:cNvSpPr>
          <p:nvPr>
            <p:ph type="ftr" sz="quarter" idx="11"/>
          </p:nvPr>
        </p:nvSpPr>
        <p:spPr/>
        <p:txBody>
          <a:bodyPr/>
          <a:lstStyle>
            <a:lvl1pPr>
              <a:defRPr/>
            </a:lvl1pPr>
          </a:lstStyle>
          <a:p>
            <a:pPr>
              <a:defRPr/>
            </a:pPr>
            <a:r>
              <a:rPr lang="en-US"/>
              <a:t>Computational Neurobiology Center, University of Missouri</a:t>
            </a:r>
          </a:p>
        </p:txBody>
      </p:sp>
      <p:sp>
        <p:nvSpPr>
          <p:cNvPr id="9" name="Slide Number Placeholder 22">
            <a:extLst>
              <a:ext uri="{FF2B5EF4-FFF2-40B4-BE49-F238E27FC236}">
                <a16:creationId xmlns:a16="http://schemas.microsoft.com/office/drawing/2014/main" id="{703C6AE8-B77B-B74F-ABF1-FB86D68BE1BF}"/>
              </a:ext>
            </a:extLst>
          </p:cNvPr>
          <p:cNvSpPr>
            <a:spLocks noGrp="1"/>
          </p:cNvSpPr>
          <p:nvPr>
            <p:ph type="sldNum" sz="quarter" idx="12"/>
          </p:nvPr>
        </p:nvSpPr>
        <p:spPr/>
        <p:txBody>
          <a:bodyPr/>
          <a:lstStyle>
            <a:lvl1pPr>
              <a:defRPr/>
            </a:lvl1pPr>
          </a:lstStyle>
          <a:p>
            <a:pPr>
              <a:defRPr/>
            </a:pPr>
            <a:fld id="{902B7916-DA69-7047-8A52-F8E07229AA27}" type="slidenum">
              <a:rPr lang="en-US" altLang="en-US"/>
              <a:pPr>
                <a:defRPr/>
              </a:pPr>
              <a:t>‹#›</a:t>
            </a:fld>
            <a:endParaRPr lang="en-US" altLang="en-US"/>
          </a:p>
        </p:txBody>
      </p:sp>
    </p:spTree>
    <p:extLst>
      <p:ext uri="{BB962C8B-B14F-4D97-AF65-F5344CB8AC3E}">
        <p14:creationId xmlns:p14="http://schemas.microsoft.com/office/powerpoint/2010/main" val="331651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A260CB84-E232-0548-93FC-4092634106A5}"/>
              </a:ext>
            </a:extLst>
          </p:cNvPr>
          <p:cNvSpPr>
            <a:spLocks noGrp="1"/>
          </p:cNvSpPr>
          <p:nvPr>
            <p:ph type="dt" sz="half" idx="10"/>
          </p:nvPr>
        </p:nvSpPr>
        <p:spPr/>
        <p:txBody>
          <a:bodyPr rtlCol="0"/>
          <a:lstStyle>
            <a:lvl1pPr>
              <a:defRPr/>
            </a:lvl1pPr>
          </a:lstStyle>
          <a:p>
            <a:pPr>
              <a:defRPr/>
            </a:pPr>
            <a:fld id="{315E99E0-136F-EA47-848D-18557547DB1A}" type="datetime1">
              <a:rPr lang="en-US"/>
              <a:pPr>
                <a:defRPr/>
              </a:pPr>
              <a:t>12/11/18</a:t>
            </a:fld>
            <a:endParaRPr lang="en-US"/>
          </a:p>
        </p:txBody>
      </p:sp>
      <p:sp>
        <p:nvSpPr>
          <p:cNvPr id="4" name="Slide Number Placeholder 6">
            <a:extLst>
              <a:ext uri="{FF2B5EF4-FFF2-40B4-BE49-F238E27FC236}">
                <a16:creationId xmlns:a16="http://schemas.microsoft.com/office/drawing/2014/main" id="{AEFB8141-293B-B940-91D0-C31CAA04244E}"/>
              </a:ext>
            </a:extLst>
          </p:cNvPr>
          <p:cNvSpPr>
            <a:spLocks noGrp="1"/>
          </p:cNvSpPr>
          <p:nvPr>
            <p:ph type="sldNum" sz="quarter" idx="11"/>
          </p:nvPr>
        </p:nvSpPr>
        <p:spPr/>
        <p:txBody>
          <a:bodyPr/>
          <a:lstStyle>
            <a:lvl1pPr>
              <a:defRPr/>
            </a:lvl1pPr>
          </a:lstStyle>
          <a:p>
            <a:pPr>
              <a:defRPr/>
            </a:pPr>
            <a:fld id="{C2CA89B2-E279-1C40-BE3E-F109A5F94DC2}" type="slidenum">
              <a:rPr lang="en-US" altLang="en-US"/>
              <a:pPr>
                <a:defRPr/>
              </a:pPr>
              <a:t>‹#›</a:t>
            </a:fld>
            <a:endParaRPr lang="en-US" altLang="en-US"/>
          </a:p>
        </p:txBody>
      </p:sp>
      <p:sp>
        <p:nvSpPr>
          <p:cNvPr id="5" name="Footer Placeholder 7">
            <a:extLst>
              <a:ext uri="{FF2B5EF4-FFF2-40B4-BE49-F238E27FC236}">
                <a16:creationId xmlns:a16="http://schemas.microsoft.com/office/drawing/2014/main" id="{B2F67B46-CC9A-C540-AB03-B0EC22B1A75E}"/>
              </a:ext>
            </a:extLst>
          </p:cNvPr>
          <p:cNvSpPr>
            <a:spLocks noGrp="1"/>
          </p:cNvSpPr>
          <p:nvPr>
            <p:ph type="ftr" sz="quarter" idx="12"/>
          </p:nvPr>
        </p:nvSpPr>
        <p:spPr/>
        <p:txBody>
          <a:bodyPr rtlCol="0"/>
          <a:lstStyle>
            <a:lvl1pPr>
              <a:defRPr/>
            </a:lvl1pPr>
          </a:lstStyle>
          <a:p>
            <a:pPr>
              <a:defRPr/>
            </a:pPr>
            <a:r>
              <a:rPr lang="en-US"/>
              <a:t>Computational Neurobiology Center, University of Missouri</a:t>
            </a:r>
          </a:p>
        </p:txBody>
      </p:sp>
    </p:spTree>
    <p:extLst>
      <p:ext uri="{BB962C8B-B14F-4D97-AF65-F5344CB8AC3E}">
        <p14:creationId xmlns:p14="http://schemas.microsoft.com/office/powerpoint/2010/main" val="399418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CD53E5F4-1845-2D48-A38B-BC9E23E4B503}"/>
              </a:ext>
            </a:extLst>
          </p:cNvPr>
          <p:cNvSpPr>
            <a:spLocks noGrp="1"/>
          </p:cNvSpPr>
          <p:nvPr>
            <p:ph type="dt" sz="half" idx="10"/>
          </p:nvPr>
        </p:nvSpPr>
        <p:spPr/>
        <p:txBody>
          <a:bodyPr/>
          <a:lstStyle>
            <a:lvl1pPr>
              <a:defRPr/>
            </a:lvl1pPr>
          </a:lstStyle>
          <a:p>
            <a:pPr>
              <a:defRPr/>
            </a:pPr>
            <a:fld id="{6CBB644C-76F4-C74C-8E5B-EFDB0FD81627}" type="datetime1">
              <a:rPr lang="en-US"/>
              <a:pPr>
                <a:defRPr/>
              </a:pPr>
              <a:t>12/11/18</a:t>
            </a:fld>
            <a:endParaRPr lang="en-US"/>
          </a:p>
        </p:txBody>
      </p:sp>
      <p:sp>
        <p:nvSpPr>
          <p:cNvPr id="3" name="Footer Placeholder 2">
            <a:extLst>
              <a:ext uri="{FF2B5EF4-FFF2-40B4-BE49-F238E27FC236}">
                <a16:creationId xmlns:a16="http://schemas.microsoft.com/office/drawing/2014/main" id="{885F3896-1DCA-6A46-B933-D0172F72DFAB}"/>
              </a:ext>
            </a:extLst>
          </p:cNvPr>
          <p:cNvSpPr>
            <a:spLocks noGrp="1"/>
          </p:cNvSpPr>
          <p:nvPr>
            <p:ph type="ftr" sz="quarter" idx="11"/>
          </p:nvPr>
        </p:nvSpPr>
        <p:spPr/>
        <p:txBody>
          <a:bodyPr/>
          <a:lstStyle>
            <a:lvl1pPr>
              <a:defRPr/>
            </a:lvl1pPr>
          </a:lstStyle>
          <a:p>
            <a:pPr>
              <a:defRPr/>
            </a:pPr>
            <a:r>
              <a:rPr lang="en-US"/>
              <a:t>Computational Neurobiology Center, University of Missouri</a:t>
            </a:r>
          </a:p>
        </p:txBody>
      </p:sp>
      <p:sp>
        <p:nvSpPr>
          <p:cNvPr id="4" name="Slide Number Placeholder 22">
            <a:extLst>
              <a:ext uri="{FF2B5EF4-FFF2-40B4-BE49-F238E27FC236}">
                <a16:creationId xmlns:a16="http://schemas.microsoft.com/office/drawing/2014/main" id="{97F4BDC7-11D1-6D4D-89B7-183C7C9F17C7}"/>
              </a:ext>
            </a:extLst>
          </p:cNvPr>
          <p:cNvSpPr>
            <a:spLocks noGrp="1"/>
          </p:cNvSpPr>
          <p:nvPr>
            <p:ph type="sldNum" sz="quarter" idx="12"/>
          </p:nvPr>
        </p:nvSpPr>
        <p:spPr/>
        <p:txBody>
          <a:bodyPr/>
          <a:lstStyle>
            <a:lvl1pPr>
              <a:defRPr/>
            </a:lvl1pPr>
          </a:lstStyle>
          <a:p>
            <a:pPr>
              <a:defRPr/>
            </a:pPr>
            <a:fld id="{705BBB36-F732-324C-9BFB-A288BE25CFFA}" type="slidenum">
              <a:rPr lang="en-US" altLang="en-US"/>
              <a:pPr>
                <a:defRPr/>
              </a:pPr>
              <a:t>‹#›</a:t>
            </a:fld>
            <a:endParaRPr lang="en-US" altLang="en-US"/>
          </a:p>
        </p:txBody>
      </p:sp>
    </p:spTree>
    <p:extLst>
      <p:ext uri="{BB962C8B-B14F-4D97-AF65-F5344CB8AC3E}">
        <p14:creationId xmlns:p14="http://schemas.microsoft.com/office/powerpoint/2010/main" val="242086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8B5CD674-64AC-E642-AE5D-1436177ED8DB}"/>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6" name="Straight Connector 5">
            <a:extLst>
              <a:ext uri="{FF2B5EF4-FFF2-40B4-BE49-F238E27FC236}">
                <a16:creationId xmlns:a16="http://schemas.microsoft.com/office/drawing/2014/main" id="{36E6EFF4-8913-6D41-B545-A4349054D19C}"/>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7" name="Straight Connector 16">
            <a:extLst>
              <a:ext uri="{FF2B5EF4-FFF2-40B4-BE49-F238E27FC236}">
                <a16:creationId xmlns:a16="http://schemas.microsoft.com/office/drawing/2014/main" id="{D383595E-02ED-AB4D-809B-588BCFF6DB56}"/>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C7754526-3DC1-914C-A0E3-A2473AD79B18}"/>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46A6D628-A036-C243-9830-79034240B34D}"/>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19">
            <a:extLst>
              <a:ext uri="{FF2B5EF4-FFF2-40B4-BE49-F238E27FC236}">
                <a16:creationId xmlns:a16="http://schemas.microsoft.com/office/drawing/2014/main" id="{6F4C0C6E-361A-7A4C-9549-EAD149387E3D}"/>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5839F923-20A5-DF4D-96C3-60BE30C6E732}"/>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FBCA0FF2-A4C8-1D48-99EE-2F8B532EED46}"/>
              </a:ext>
            </a:extLst>
          </p:cNvPr>
          <p:cNvSpPr>
            <a:spLocks noGrp="1"/>
          </p:cNvSpPr>
          <p:nvPr>
            <p:ph type="dt" sz="half" idx="10"/>
          </p:nvPr>
        </p:nvSpPr>
        <p:spPr/>
        <p:txBody>
          <a:bodyPr rtlCol="0"/>
          <a:lstStyle>
            <a:lvl1pPr>
              <a:defRPr/>
            </a:lvl1pPr>
          </a:lstStyle>
          <a:p>
            <a:pPr>
              <a:defRPr/>
            </a:pPr>
            <a:fld id="{0C44CC2C-24D8-294C-A432-801C06BEE309}" type="datetime1">
              <a:rPr lang="en-US"/>
              <a:pPr>
                <a:defRPr/>
              </a:pPr>
              <a:t>12/11/18</a:t>
            </a:fld>
            <a:endParaRPr lang="en-US"/>
          </a:p>
        </p:txBody>
      </p:sp>
      <p:sp>
        <p:nvSpPr>
          <p:cNvPr id="13" name="Slide Number Placeholder 21">
            <a:extLst>
              <a:ext uri="{FF2B5EF4-FFF2-40B4-BE49-F238E27FC236}">
                <a16:creationId xmlns:a16="http://schemas.microsoft.com/office/drawing/2014/main" id="{D06606BA-321B-BB4E-946B-74298EB1CB48}"/>
              </a:ext>
            </a:extLst>
          </p:cNvPr>
          <p:cNvSpPr>
            <a:spLocks noGrp="1"/>
          </p:cNvSpPr>
          <p:nvPr>
            <p:ph type="sldNum" sz="quarter" idx="11"/>
          </p:nvPr>
        </p:nvSpPr>
        <p:spPr/>
        <p:txBody>
          <a:bodyPr/>
          <a:lstStyle>
            <a:lvl1pPr>
              <a:defRPr/>
            </a:lvl1pPr>
          </a:lstStyle>
          <a:p>
            <a:pPr>
              <a:defRPr/>
            </a:pPr>
            <a:fld id="{A4E0CAEE-5B3C-A441-A965-5FC0EFFDEE17}" type="slidenum">
              <a:rPr lang="en-US" altLang="en-US"/>
              <a:pPr>
                <a:defRPr/>
              </a:pPr>
              <a:t>‹#›</a:t>
            </a:fld>
            <a:endParaRPr lang="en-US" altLang="en-US"/>
          </a:p>
        </p:txBody>
      </p:sp>
      <p:sp>
        <p:nvSpPr>
          <p:cNvPr id="14" name="Footer Placeholder 22">
            <a:extLst>
              <a:ext uri="{FF2B5EF4-FFF2-40B4-BE49-F238E27FC236}">
                <a16:creationId xmlns:a16="http://schemas.microsoft.com/office/drawing/2014/main" id="{55713CF1-AE31-A746-83FA-441F0E008357}"/>
              </a:ext>
            </a:extLst>
          </p:cNvPr>
          <p:cNvSpPr>
            <a:spLocks noGrp="1"/>
          </p:cNvSpPr>
          <p:nvPr>
            <p:ph type="ftr" sz="quarter" idx="12"/>
          </p:nvPr>
        </p:nvSpPr>
        <p:spPr/>
        <p:txBody>
          <a:bodyPr rtlCol="0"/>
          <a:lstStyle>
            <a:lvl1pPr>
              <a:defRPr/>
            </a:lvl1pPr>
          </a:lstStyle>
          <a:p>
            <a:pPr>
              <a:defRPr/>
            </a:pPr>
            <a:r>
              <a:rPr lang="en-US"/>
              <a:t>Computational Neurobiology Center, University of Missouri</a:t>
            </a:r>
          </a:p>
        </p:txBody>
      </p:sp>
    </p:spTree>
    <p:extLst>
      <p:ext uri="{BB962C8B-B14F-4D97-AF65-F5344CB8AC3E}">
        <p14:creationId xmlns:p14="http://schemas.microsoft.com/office/powerpoint/2010/main" val="168476223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572440C0-5E43-704D-AABA-A8652A8C0BE4}"/>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6" name="Oval 5">
            <a:extLst>
              <a:ext uri="{FF2B5EF4-FFF2-40B4-BE49-F238E27FC236}">
                <a16:creationId xmlns:a16="http://schemas.microsoft.com/office/drawing/2014/main" id="{CB5D8022-DF0C-A84B-BF4B-E6F6D662FAD0}"/>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Straight Connector 16">
            <a:extLst>
              <a:ext uri="{FF2B5EF4-FFF2-40B4-BE49-F238E27FC236}">
                <a16:creationId xmlns:a16="http://schemas.microsoft.com/office/drawing/2014/main" id="{94C80E84-097A-314E-8A60-52EF5BA61B73}"/>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B12D74F5-E4D0-8748-B4BA-5E50E5F2A507}"/>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traight Connector 18">
            <a:extLst>
              <a:ext uri="{FF2B5EF4-FFF2-40B4-BE49-F238E27FC236}">
                <a16:creationId xmlns:a16="http://schemas.microsoft.com/office/drawing/2014/main" id="{740766AF-1C21-6545-8AA8-A20BF9698046}"/>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C91AF122-7465-B54B-ABDD-511964E80AA9}"/>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11" name="Straight Connector 20">
            <a:extLst>
              <a:ext uri="{FF2B5EF4-FFF2-40B4-BE49-F238E27FC236}">
                <a16:creationId xmlns:a16="http://schemas.microsoft.com/office/drawing/2014/main" id="{F4B43FB0-CADC-4D48-8843-8F606DAF7FC8}"/>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87D85C21-35CF-AB44-B2B6-566196E0FB66}"/>
              </a:ext>
            </a:extLst>
          </p:cNvPr>
          <p:cNvSpPr>
            <a:spLocks noGrp="1"/>
          </p:cNvSpPr>
          <p:nvPr>
            <p:ph type="dt" sz="half" idx="10"/>
          </p:nvPr>
        </p:nvSpPr>
        <p:spPr/>
        <p:txBody>
          <a:bodyPr rtlCol="0"/>
          <a:lstStyle>
            <a:lvl1pPr>
              <a:defRPr/>
            </a:lvl1pPr>
          </a:lstStyle>
          <a:p>
            <a:pPr>
              <a:defRPr/>
            </a:pPr>
            <a:fld id="{3F64EBE5-0CCF-1348-A1A9-A94EF6EE25F1}" type="datetime1">
              <a:rPr lang="en-US"/>
              <a:pPr>
                <a:defRPr/>
              </a:pPr>
              <a:t>12/11/18</a:t>
            </a:fld>
            <a:endParaRPr lang="en-US"/>
          </a:p>
        </p:txBody>
      </p:sp>
      <p:sp>
        <p:nvSpPr>
          <p:cNvPr id="13" name="Slide Number Placeholder 17">
            <a:extLst>
              <a:ext uri="{FF2B5EF4-FFF2-40B4-BE49-F238E27FC236}">
                <a16:creationId xmlns:a16="http://schemas.microsoft.com/office/drawing/2014/main" id="{9C3081DC-811F-4E47-BA8F-CBB570D36598}"/>
              </a:ext>
            </a:extLst>
          </p:cNvPr>
          <p:cNvSpPr>
            <a:spLocks noGrp="1"/>
          </p:cNvSpPr>
          <p:nvPr>
            <p:ph type="sldNum" sz="quarter" idx="11"/>
          </p:nvPr>
        </p:nvSpPr>
        <p:spPr/>
        <p:txBody>
          <a:bodyPr/>
          <a:lstStyle>
            <a:lvl1pPr>
              <a:defRPr/>
            </a:lvl1pPr>
          </a:lstStyle>
          <a:p>
            <a:pPr>
              <a:defRPr/>
            </a:pPr>
            <a:fld id="{4035E362-975F-9640-91D7-44F1006097D3}" type="slidenum">
              <a:rPr lang="en-US" altLang="en-US"/>
              <a:pPr>
                <a:defRPr/>
              </a:pPr>
              <a:t>‹#›</a:t>
            </a:fld>
            <a:endParaRPr lang="en-US" altLang="en-US"/>
          </a:p>
        </p:txBody>
      </p:sp>
      <p:sp>
        <p:nvSpPr>
          <p:cNvPr id="14" name="Footer Placeholder 20">
            <a:extLst>
              <a:ext uri="{FF2B5EF4-FFF2-40B4-BE49-F238E27FC236}">
                <a16:creationId xmlns:a16="http://schemas.microsoft.com/office/drawing/2014/main" id="{5532BA0A-8E8E-AE4F-AC9C-4C89D53909AA}"/>
              </a:ext>
            </a:extLst>
          </p:cNvPr>
          <p:cNvSpPr>
            <a:spLocks noGrp="1"/>
          </p:cNvSpPr>
          <p:nvPr>
            <p:ph type="ftr" sz="quarter" idx="12"/>
          </p:nvPr>
        </p:nvSpPr>
        <p:spPr/>
        <p:txBody>
          <a:bodyPr rtlCol="0"/>
          <a:lstStyle>
            <a:lvl1pPr>
              <a:defRPr/>
            </a:lvl1pPr>
          </a:lstStyle>
          <a:p>
            <a:pPr>
              <a:defRPr/>
            </a:pPr>
            <a:r>
              <a:rPr lang="en-US"/>
              <a:t>Computational Neurobiology Center, University of Missouri</a:t>
            </a:r>
          </a:p>
        </p:txBody>
      </p:sp>
    </p:spTree>
    <p:extLst>
      <p:ext uri="{BB962C8B-B14F-4D97-AF65-F5344CB8AC3E}">
        <p14:creationId xmlns:p14="http://schemas.microsoft.com/office/powerpoint/2010/main" val="359560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C254CC69-C352-3D43-BECE-B9EF5BEAD4A3}"/>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lang="en-US" dirty="0">
              <a:latin typeface="Arial" charset="0"/>
            </a:endParaRPr>
          </a:p>
        </p:txBody>
      </p:sp>
      <p:sp>
        <p:nvSpPr>
          <p:cNvPr id="22" name="Title Placeholder 21">
            <a:extLst>
              <a:ext uri="{FF2B5EF4-FFF2-40B4-BE49-F238E27FC236}">
                <a16:creationId xmlns:a16="http://schemas.microsoft.com/office/drawing/2014/main" id="{88E7D140-12AA-AC45-8092-831F9B7E0033}"/>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7F4BFC32-3403-3547-A841-092DAD5EEC10}"/>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2DD16853-3427-BD47-9B3A-AFEAF389B94F}"/>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fld id="{327C805D-8CD4-3B40-8C5F-1E4B2A78EA70}" type="datetime1">
              <a:rPr lang="en-US"/>
              <a:pPr>
                <a:defRPr/>
              </a:pPr>
              <a:t>12/11/18</a:t>
            </a:fld>
            <a:endParaRPr lang="en-US"/>
          </a:p>
        </p:txBody>
      </p:sp>
      <p:sp>
        <p:nvSpPr>
          <p:cNvPr id="3" name="Footer Placeholder 2">
            <a:extLst>
              <a:ext uri="{FF2B5EF4-FFF2-40B4-BE49-F238E27FC236}">
                <a16:creationId xmlns:a16="http://schemas.microsoft.com/office/drawing/2014/main" id="{52095785-05E6-EA47-B0EE-84B1514B6964}"/>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r>
              <a:rPr lang="en-US"/>
              <a:t>Computational Neurobiology Center, University of Missouri</a:t>
            </a:r>
          </a:p>
        </p:txBody>
      </p:sp>
      <p:sp>
        <p:nvSpPr>
          <p:cNvPr id="7" name="Straight Connector 6">
            <a:extLst>
              <a:ext uri="{FF2B5EF4-FFF2-40B4-BE49-F238E27FC236}">
                <a16:creationId xmlns:a16="http://schemas.microsoft.com/office/drawing/2014/main" id="{999ED62E-14F3-2E48-B573-140E61147F94}"/>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032" name="Straight Connector 8">
            <a:extLst>
              <a:ext uri="{FF2B5EF4-FFF2-40B4-BE49-F238E27FC236}">
                <a16:creationId xmlns:a16="http://schemas.microsoft.com/office/drawing/2014/main" id="{00773864-1FBF-214E-95D3-D6BA82E088D1}"/>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ED3D897F-54B8-F340-A573-77EC07801C60}"/>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34" name="Straight Connector 10">
            <a:extLst>
              <a:ext uri="{FF2B5EF4-FFF2-40B4-BE49-F238E27FC236}">
                <a16:creationId xmlns:a16="http://schemas.microsoft.com/office/drawing/2014/main" id="{96251715-6041-9D46-A2FE-492E2E342065}"/>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2BC01C47-8D3A-244F-A710-69E6288D0090}"/>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a:extLst>
              <a:ext uri="{FF2B5EF4-FFF2-40B4-BE49-F238E27FC236}">
                <a16:creationId xmlns:a16="http://schemas.microsoft.com/office/drawing/2014/main" id="{80A6EA96-2FE4-9648-864B-D4ED8E37254D}"/>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a:defRPr/>
            </a:pPr>
            <a:fld id="{6838AC51-0EC0-B644-99AF-C43325FA09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55" r:id="rId4"/>
    <p:sldLayoutId id="2147484256" r:id="rId5"/>
    <p:sldLayoutId id="2147484263" r:id="rId6"/>
    <p:sldLayoutId id="2147484257" r:id="rId7"/>
    <p:sldLayoutId id="2147484264" r:id="rId8"/>
    <p:sldLayoutId id="2147484265" r:id="rId9"/>
    <p:sldLayoutId id="2147484258" r:id="rId10"/>
    <p:sldLayoutId id="2147484259" r:id="rId11"/>
  </p:sldLayoutIdLst>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2"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2"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videos.howstuffworks.com/howstuffworks/461-how-smell-works-video.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4FF911DA-2E0F-8B4E-A2B5-5B53B9F1988E}"/>
              </a:ext>
            </a:extLst>
          </p:cNvPr>
          <p:cNvSpPr>
            <a:spLocks noGrp="1"/>
          </p:cNvSpPr>
          <p:nvPr>
            <p:ph type="ctrTitle"/>
          </p:nvPr>
        </p:nvSpPr>
        <p:spPr>
          <a:xfrm>
            <a:off x="990600" y="304800"/>
            <a:ext cx="7696200" cy="3581400"/>
          </a:xfrm>
        </p:spPr>
        <p:txBody>
          <a:bodyPr>
            <a:normAutofit fontScale="90000"/>
          </a:bodyPr>
          <a:lstStyle/>
          <a:p>
            <a:pPr algn="ctr" eaLnBrk="1" fontAlgn="auto" hangingPunct="1">
              <a:spcAft>
                <a:spcPts val="0"/>
              </a:spcAft>
              <a:defRPr/>
            </a:pPr>
            <a:r>
              <a:rPr lang="en-US" sz="4000" dirty="0">
                <a:solidFill>
                  <a:schemeClr val="tx1"/>
                </a:solidFill>
                <a:latin typeface="Times New Roman" pitchFamily="18" charset="0"/>
                <a:cs typeface="Times New Roman" pitchFamily="18" charset="0"/>
              </a:rPr>
              <a:t>HOW DO HUMAN SENSORS WORK?</a:t>
            </a:r>
            <a:br>
              <a:rPr lang="en-US" sz="4600" dirty="0">
                <a:solidFill>
                  <a:schemeClr val="tx1"/>
                </a:solidFill>
                <a:latin typeface="Times New Roman" pitchFamily="18" charset="0"/>
                <a:cs typeface="Times New Roman" pitchFamily="18" charset="0"/>
              </a:rPr>
            </a:br>
            <a:r>
              <a:rPr lang="en-US" sz="4600"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understanding human sensors and comparing them with those in a robot</a:t>
            </a:r>
            <a:br>
              <a:rPr lang="en-US" dirty="0">
                <a:solidFill>
                  <a:schemeClr val="tx1"/>
                </a:solidFill>
                <a:latin typeface="Times New Roman" pitchFamily="18" charset="0"/>
                <a:cs typeface="Times New Roman" pitchFamily="18" charset="0"/>
              </a:rPr>
            </a:br>
            <a:br>
              <a:rPr lang="en-US" dirty="0">
                <a:solidFill>
                  <a:schemeClr val="tx1"/>
                </a:solidFill>
                <a:latin typeface="Times New Roman" pitchFamily="18" charset="0"/>
                <a:cs typeface="Times New Roman" pitchFamily="18" charset="0"/>
              </a:rPr>
            </a:br>
            <a:endParaRPr lang="en-US" sz="4600" dirty="0">
              <a:solidFill>
                <a:schemeClr val="tx1"/>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217D749D-CD2C-D840-9C2D-00F1AB37A81F}"/>
              </a:ext>
            </a:extLst>
          </p:cNvPr>
          <p:cNvPicPr>
            <a:picLocks noChangeAspect="1"/>
          </p:cNvPicPr>
          <p:nvPr/>
        </p:nvPicPr>
        <p:blipFill>
          <a:blip r:embed="rId3"/>
          <a:stretch>
            <a:fillRect/>
          </a:stretch>
        </p:blipFill>
        <p:spPr>
          <a:xfrm>
            <a:off x="4697846" y="5943600"/>
            <a:ext cx="3961245" cy="596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63C22FC-ED8D-F643-B794-A85755A2CAE5}"/>
              </a:ext>
            </a:extLst>
          </p:cNvPr>
          <p:cNvSpPr>
            <a:spLocks noGrp="1"/>
          </p:cNvSpPr>
          <p:nvPr>
            <p:ph type="title"/>
          </p:nvPr>
        </p:nvSpPr>
        <p:spPr>
          <a:xfrm>
            <a:off x="914400" y="152400"/>
            <a:ext cx="7467600" cy="1143000"/>
          </a:xfrm>
        </p:spPr>
        <p:txBody>
          <a:bodyPr>
            <a:normAutofit fontScale="90000"/>
          </a:bodyPr>
          <a:lstStyle/>
          <a:p>
            <a:pPr algn="ctr" eaLnBrk="1" fontAlgn="auto" hangingPunct="1">
              <a:spcAft>
                <a:spcPts val="0"/>
              </a:spcAft>
              <a:defRPr/>
            </a:pPr>
            <a:r>
              <a:rPr lang="en-US" sz="4000" b="1" dirty="0">
                <a:solidFill>
                  <a:schemeClr val="tx1"/>
                </a:solidFill>
                <a:latin typeface="Times New Roman" pitchFamily="18" charset="0"/>
                <a:cs typeface="Times New Roman" pitchFamily="18" charset="0"/>
              </a:rPr>
              <a:t>Various parts of the human eye</a:t>
            </a:r>
          </a:p>
        </p:txBody>
      </p:sp>
      <p:pic>
        <p:nvPicPr>
          <p:cNvPr id="31747" name="Picture 4" descr="HumanEyeAnnotated.jpg">
            <a:extLst>
              <a:ext uri="{FF2B5EF4-FFF2-40B4-BE49-F238E27FC236}">
                <a16:creationId xmlns:a16="http://schemas.microsoft.com/office/drawing/2014/main" id="{5452CD68-3A28-334A-8B0E-08309F61F57A}"/>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00200" y="1828800"/>
            <a:ext cx="5181600" cy="4044950"/>
          </a:xfrm>
          <a:noFill/>
        </p:spPr>
      </p:pic>
      <p:sp>
        <p:nvSpPr>
          <p:cNvPr id="31748" name="Slide Number Placeholder 4">
            <a:extLst>
              <a:ext uri="{FF2B5EF4-FFF2-40B4-BE49-F238E27FC236}">
                <a16:creationId xmlns:a16="http://schemas.microsoft.com/office/drawing/2014/main" id="{2D963C69-2FC0-7341-A9A9-E7D4B8DDEAD5}"/>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202B6136-C748-6F48-97D1-9BA4D62CB5DB}" type="slidenum">
              <a:rPr lang="en-US" altLang="en-US" sz="1400" smtClean="0">
                <a:solidFill>
                  <a:srgbClr val="FFFFFF"/>
                </a:solidFill>
                <a:latin typeface="Arial" panose="020B0604020202020204" pitchFamily="34" charset="0"/>
              </a:rPr>
              <a:pPr>
                <a:spcBef>
                  <a:spcPct val="0"/>
                </a:spcBef>
                <a:buClrTx/>
                <a:buSzTx/>
                <a:buFontTx/>
                <a:buNone/>
              </a:pPr>
              <a:t>10</a:t>
            </a:fld>
            <a:endParaRPr lang="en-US" altLang="en-US" sz="1400">
              <a:solidFill>
                <a:srgbClr val="FFFFFF"/>
              </a:solidFill>
              <a:latin typeface="Arial" panose="020B0604020202020204" pitchFamily="34" charset="0"/>
            </a:endParaRPr>
          </a:p>
        </p:txBody>
      </p:sp>
      <p:sp>
        <p:nvSpPr>
          <p:cNvPr id="31749" name="Footer Placeholder 3">
            <a:extLst>
              <a:ext uri="{FF2B5EF4-FFF2-40B4-BE49-F238E27FC236}">
                <a16:creationId xmlns:a16="http://schemas.microsoft.com/office/drawing/2014/main" id="{59372A4E-9563-5C4F-BE81-A691C897ED37}"/>
              </a:ext>
            </a:extLst>
          </p:cNvPr>
          <p:cNvSpPr>
            <a:spLocks noGrp="1"/>
          </p:cNvSpPr>
          <p:nvPr>
            <p:ph type="ftr" sz="quarter" idx="12"/>
          </p:nvPr>
        </p:nvSpPr>
        <p:spPr bwMode="auto">
          <a:xfrm>
            <a:off x="2898775" y="6356350"/>
            <a:ext cx="48736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200">
                <a:solidFill>
                  <a:schemeClr val="tx2"/>
                </a:solidFill>
                <a:latin typeface="Arial" panose="020B0604020202020204" pitchFamily="34" charset="0"/>
              </a:rPr>
              <a:t>Computational Neurobiology Center, University of Missouri</a:t>
            </a:r>
          </a:p>
        </p:txBody>
      </p:sp>
      <p:sp>
        <p:nvSpPr>
          <p:cNvPr id="31750" name="TextBox 5">
            <a:extLst>
              <a:ext uri="{FF2B5EF4-FFF2-40B4-BE49-F238E27FC236}">
                <a16:creationId xmlns:a16="http://schemas.microsoft.com/office/drawing/2014/main" id="{0AA83310-155C-E34C-8692-E1AF241CBB6B}"/>
              </a:ext>
            </a:extLst>
          </p:cNvPr>
          <p:cNvSpPr txBox="1">
            <a:spLocks noChangeArrowheads="1"/>
          </p:cNvSpPr>
          <p:nvPr/>
        </p:nvSpPr>
        <p:spPr bwMode="auto">
          <a:xfrm>
            <a:off x="3886200" y="6019800"/>
            <a:ext cx="2955925"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Image 4: For Source/Rights Refer to slide 27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08CEB9B-B398-1B49-8D86-7CC933C1A146}"/>
              </a:ext>
            </a:extLst>
          </p:cNvPr>
          <p:cNvSpPr>
            <a:spLocks noGrp="1"/>
          </p:cNvSpPr>
          <p:nvPr>
            <p:ph type="title"/>
          </p:nvPr>
        </p:nvSpPr>
        <p:spPr>
          <a:xfrm>
            <a:off x="838200" y="76200"/>
            <a:ext cx="7467600" cy="1143000"/>
          </a:xfrm>
        </p:spPr>
        <p:txBody>
          <a:bodyPr/>
          <a:lstStyle/>
          <a:p>
            <a:pPr algn="ctr" eaLnBrk="1" fontAlgn="auto" hangingPunct="1">
              <a:spcAft>
                <a:spcPts val="0"/>
              </a:spcAft>
              <a:defRPr/>
            </a:pPr>
            <a:r>
              <a:rPr lang="en-US" sz="3600" b="1" dirty="0">
                <a:solidFill>
                  <a:schemeClr val="tx1"/>
                </a:solidFill>
                <a:latin typeface="Times New Roman" pitchFamily="18" charset="0"/>
                <a:cs typeface="Times New Roman" pitchFamily="18" charset="0"/>
              </a:rPr>
              <a:t>Various parts of the human ear</a:t>
            </a:r>
          </a:p>
        </p:txBody>
      </p:sp>
      <p:pic>
        <p:nvPicPr>
          <p:cNvPr id="35843" name="Picture 3" descr="HumanEar.jpg">
            <a:extLst>
              <a:ext uri="{FF2B5EF4-FFF2-40B4-BE49-F238E27FC236}">
                <a16:creationId xmlns:a16="http://schemas.microsoft.com/office/drawing/2014/main" id="{9B29ED42-D862-4E45-B2A6-815B7FE0F5A4}"/>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66800" y="1220788"/>
            <a:ext cx="6705600" cy="5103812"/>
          </a:xfrm>
          <a:noFill/>
        </p:spPr>
      </p:pic>
      <p:sp>
        <p:nvSpPr>
          <p:cNvPr id="35844" name="Slide Number Placeholder 4">
            <a:extLst>
              <a:ext uri="{FF2B5EF4-FFF2-40B4-BE49-F238E27FC236}">
                <a16:creationId xmlns:a16="http://schemas.microsoft.com/office/drawing/2014/main" id="{4CFBC7EC-AC59-AD40-A275-EB664C4AB3B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6B914135-26E4-434D-A8E7-B849E8D2930C}" type="slidenum">
              <a:rPr lang="en-US" altLang="en-US" sz="1400" smtClean="0">
                <a:solidFill>
                  <a:srgbClr val="FFFFFF"/>
                </a:solidFill>
                <a:latin typeface="Arial" panose="020B0604020202020204" pitchFamily="34" charset="0"/>
              </a:rPr>
              <a:pPr>
                <a:spcBef>
                  <a:spcPct val="0"/>
                </a:spcBef>
                <a:buClrTx/>
                <a:buSzTx/>
                <a:buFontTx/>
                <a:buNone/>
              </a:pPr>
              <a:t>11</a:t>
            </a:fld>
            <a:endParaRPr lang="en-US" altLang="en-US" sz="1400">
              <a:solidFill>
                <a:srgbClr val="FFFFFF"/>
              </a:solidFill>
              <a:latin typeface="Arial" panose="020B0604020202020204" pitchFamily="34" charset="0"/>
            </a:endParaRPr>
          </a:p>
        </p:txBody>
      </p:sp>
      <p:sp>
        <p:nvSpPr>
          <p:cNvPr id="35845" name="Footer Placeholder 3">
            <a:extLst>
              <a:ext uri="{FF2B5EF4-FFF2-40B4-BE49-F238E27FC236}">
                <a16:creationId xmlns:a16="http://schemas.microsoft.com/office/drawing/2014/main" id="{553F54AD-7C07-4E4F-A680-D1682A5CF572}"/>
              </a:ext>
            </a:extLst>
          </p:cNvPr>
          <p:cNvSpPr>
            <a:spLocks noGrp="1"/>
          </p:cNvSpPr>
          <p:nvPr>
            <p:ph type="ftr" sz="quarter" idx="12"/>
          </p:nvPr>
        </p:nvSpPr>
        <p:spPr bwMode="auto">
          <a:xfrm>
            <a:off x="2898775" y="6356350"/>
            <a:ext cx="48736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200">
                <a:solidFill>
                  <a:schemeClr val="tx2"/>
                </a:solidFill>
                <a:latin typeface="Arial" panose="020B0604020202020204" pitchFamily="34" charset="0"/>
              </a:rPr>
              <a:t>Computational Neurobiology Center, University of Missouri</a:t>
            </a:r>
          </a:p>
        </p:txBody>
      </p:sp>
      <p:sp>
        <p:nvSpPr>
          <p:cNvPr id="35846" name="TextBox 6">
            <a:extLst>
              <a:ext uri="{FF2B5EF4-FFF2-40B4-BE49-F238E27FC236}">
                <a16:creationId xmlns:a16="http://schemas.microsoft.com/office/drawing/2014/main" id="{286A3807-46C7-0B49-BB19-392BE9E92722}"/>
              </a:ext>
            </a:extLst>
          </p:cNvPr>
          <p:cNvSpPr txBox="1">
            <a:spLocks noChangeArrowheads="1"/>
          </p:cNvSpPr>
          <p:nvPr/>
        </p:nvSpPr>
        <p:spPr bwMode="auto">
          <a:xfrm>
            <a:off x="3886200" y="6048375"/>
            <a:ext cx="2955925"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Image 5: For Source/Rights Refer to slide 27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A0EEB1-FB30-7049-9CBD-C56AD801A2DD}"/>
              </a:ext>
            </a:extLst>
          </p:cNvPr>
          <p:cNvPicPr>
            <a:picLocks noChangeAspect="1"/>
          </p:cNvPicPr>
          <p:nvPr/>
        </p:nvPicPr>
        <p:blipFill>
          <a:blip r:embed="rId2"/>
          <a:stretch>
            <a:fillRect/>
          </a:stretch>
        </p:blipFill>
        <p:spPr>
          <a:xfrm>
            <a:off x="6009430" y="3278218"/>
            <a:ext cx="2372570" cy="2510610"/>
          </a:xfrm>
          <a:prstGeom prst="rect">
            <a:avLst/>
          </a:prstGeom>
        </p:spPr>
      </p:pic>
      <p:sp>
        <p:nvSpPr>
          <p:cNvPr id="2" name="Title 1">
            <a:extLst>
              <a:ext uri="{FF2B5EF4-FFF2-40B4-BE49-F238E27FC236}">
                <a16:creationId xmlns:a16="http://schemas.microsoft.com/office/drawing/2014/main" id="{AC0629DB-74D4-7E4B-988B-9274F6B7466B}"/>
              </a:ext>
            </a:extLst>
          </p:cNvPr>
          <p:cNvSpPr>
            <a:spLocks noGrp="1"/>
          </p:cNvSpPr>
          <p:nvPr>
            <p:ph type="title"/>
          </p:nvPr>
        </p:nvSpPr>
        <p:spPr>
          <a:xfrm>
            <a:off x="457200" y="381000"/>
            <a:ext cx="7467600" cy="655638"/>
          </a:xfrm>
        </p:spPr>
        <p:txBody>
          <a:bodyPr/>
          <a:lstStyle/>
          <a:p>
            <a:r>
              <a:rPr lang="en-US" dirty="0"/>
              <a:t>How do we hear</a:t>
            </a:r>
          </a:p>
        </p:txBody>
      </p:sp>
      <p:sp>
        <p:nvSpPr>
          <p:cNvPr id="6" name="Rectangle 5">
            <a:extLst>
              <a:ext uri="{FF2B5EF4-FFF2-40B4-BE49-F238E27FC236}">
                <a16:creationId xmlns:a16="http://schemas.microsoft.com/office/drawing/2014/main" id="{095BD7C3-C178-A643-810E-D446EDC56E26}"/>
              </a:ext>
            </a:extLst>
          </p:cNvPr>
          <p:cNvSpPr/>
          <p:nvPr/>
        </p:nvSpPr>
        <p:spPr>
          <a:xfrm>
            <a:off x="457200" y="1043565"/>
            <a:ext cx="5257800" cy="4351384"/>
          </a:xfrm>
          <a:prstGeom prst="rect">
            <a:avLst/>
          </a:prstGeom>
        </p:spPr>
        <p:txBody>
          <a:bodyPr wrap="square">
            <a:spAutoFit/>
          </a:bodyPr>
          <a:lstStyle/>
          <a:p>
            <a:pPr>
              <a:lnSpc>
                <a:spcPct val="150000"/>
              </a:lnSpc>
              <a:buFont typeface="+mj-lt"/>
              <a:buAutoNum type="arabicPeriod"/>
            </a:pPr>
            <a:r>
              <a:rPr lang="en-AU" dirty="0">
                <a:solidFill>
                  <a:srgbClr val="717171"/>
                </a:solidFill>
                <a:latin typeface="Open sans" panose="020B0606030504020204" pitchFamily="34" charset="0"/>
              </a:rPr>
              <a:t>  </a:t>
            </a:r>
            <a:r>
              <a:rPr lang="en-AU" sz="1400" dirty="0">
                <a:solidFill>
                  <a:srgbClr val="717171"/>
                </a:solidFill>
                <a:latin typeface="Open sans" panose="020B0606030504020204" pitchFamily="34" charset="0"/>
              </a:rPr>
              <a:t>Sound funnels into the ear canal and causes the eardrum to move.</a:t>
            </a:r>
          </a:p>
          <a:p>
            <a:pPr>
              <a:lnSpc>
                <a:spcPct val="150000"/>
              </a:lnSpc>
              <a:buFont typeface="+mj-lt"/>
              <a:buAutoNum type="arabicPeriod"/>
            </a:pPr>
            <a:r>
              <a:rPr lang="en-AU" sz="1400" dirty="0">
                <a:solidFill>
                  <a:srgbClr val="717171"/>
                </a:solidFill>
                <a:latin typeface="Open sans" panose="020B0606030504020204" pitchFamily="34" charset="0"/>
              </a:rPr>
              <a:t>  The eardrum vibrates with sound.</a:t>
            </a:r>
          </a:p>
          <a:p>
            <a:pPr>
              <a:lnSpc>
                <a:spcPct val="150000"/>
              </a:lnSpc>
              <a:buFont typeface="+mj-lt"/>
              <a:buAutoNum type="arabicPeriod"/>
            </a:pPr>
            <a:r>
              <a:rPr lang="en-AU" sz="1400" dirty="0">
                <a:solidFill>
                  <a:srgbClr val="717171"/>
                </a:solidFill>
                <a:latin typeface="Open sans" panose="020B0606030504020204" pitchFamily="34" charset="0"/>
              </a:rPr>
              <a:t>  Sound vibrations move through the </a:t>
            </a:r>
            <a:r>
              <a:rPr lang="en-AU" sz="1400" dirty="0" err="1">
                <a:solidFill>
                  <a:srgbClr val="717171"/>
                </a:solidFill>
                <a:latin typeface="Open sans" panose="020B0606030504020204" pitchFamily="34" charset="0"/>
              </a:rPr>
              <a:t>ossicles</a:t>
            </a:r>
            <a:r>
              <a:rPr lang="en-AU" sz="1400" dirty="0">
                <a:solidFill>
                  <a:srgbClr val="717171"/>
                </a:solidFill>
                <a:latin typeface="Open sans" panose="020B0606030504020204" pitchFamily="34" charset="0"/>
              </a:rPr>
              <a:t> to the cochlea.</a:t>
            </a:r>
          </a:p>
          <a:p>
            <a:pPr>
              <a:lnSpc>
                <a:spcPct val="150000"/>
              </a:lnSpc>
              <a:buFont typeface="+mj-lt"/>
              <a:buAutoNum type="arabicPeriod"/>
            </a:pPr>
            <a:r>
              <a:rPr lang="en-AU" sz="1400" dirty="0">
                <a:solidFill>
                  <a:srgbClr val="717171"/>
                </a:solidFill>
                <a:latin typeface="Open sans" panose="020B0606030504020204" pitchFamily="34" charset="0"/>
              </a:rPr>
              <a:t>  Sound vibrations cause the fluid in the cochlea to move.</a:t>
            </a:r>
          </a:p>
          <a:p>
            <a:pPr>
              <a:lnSpc>
                <a:spcPct val="150000"/>
              </a:lnSpc>
              <a:buFont typeface="+mj-lt"/>
              <a:buAutoNum type="arabicPeriod"/>
            </a:pPr>
            <a:r>
              <a:rPr lang="en-AU" sz="1400" dirty="0">
                <a:solidFill>
                  <a:srgbClr val="717171"/>
                </a:solidFill>
                <a:latin typeface="Open sans" panose="020B0606030504020204" pitchFamily="34" charset="0"/>
              </a:rPr>
              <a:t>  Fluid movement causes the hair cells to bend. Hair cells create neural signals which are picked up by the auditory nerve. Hair cells at one end of the cochlea send low pitch sound information and hair cells at the other end send high pitch sound information.</a:t>
            </a:r>
          </a:p>
          <a:p>
            <a:pPr>
              <a:lnSpc>
                <a:spcPct val="150000"/>
              </a:lnSpc>
              <a:buFont typeface="+mj-lt"/>
              <a:buAutoNum type="arabicPeriod"/>
            </a:pPr>
            <a:r>
              <a:rPr lang="en-AU" sz="1400" dirty="0">
                <a:solidFill>
                  <a:srgbClr val="717171"/>
                </a:solidFill>
                <a:latin typeface="Open sans" panose="020B0606030504020204" pitchFamily="34" charset="0"/>
              </a:rPr>
              <a:t>  The auditory nerve sends signals to the brain where they are interpreted as sounds.</a:t>
            </a:r>
            <a:endParaRPr lang="en-AU" sz="1400" b="0" i="0" dirty="0">
              <a:solidFill>
                <a:srgbClr val="717171"/>
              </a:solidFill>
              <a:effectLst/>
              <a:latin typeface="Open sans" panose="020B0606030504020204" pitchFamily="34" charset="0"/>
            </a:endParaRPr>
          </a:p>
        </p:txBody>
      </p:sp>
      <p:sp>
        <p:nvSpPr>
          <p:cNvPr id="7" name="TextBox 6">
            <a:extLst>
              <a:ext uri="{FF2B5EF4-FFF2-40B4-BE49-F238E27FC236}">
                <a16:creationId xmlns:a16="http://schemas.microsoft.com/office/drawing/2014/main" id="{BF34E336-43C8-9A46-8336-5D6DCA68AA6B}"/>
              </a:ext>
            </a:extLst>
          </p:cNvPr>
          <p:cNvSpPr txBox="1"/>
          <p:nvPr/>
        </p:nvSpPr>
        <p:spPr>
          <a:xfrm>
            <a:off x="5947497" y="1095599"/>
            <a:ext cx="2770909" cy="2123658"/>
          </a:xfrm>
          <a:prstGeom prst="rect">
            <a:avLst/>
          </a:prstGeom>
          <a:noFill/>
        </p:spPr>
        <p:txBody>
          <a:bodyPr wrap="square" rtlCol="0">
            <a:spAutoFit/>
          </a:bodyPr>
          <a:lstStyle/>
          <a:p>
            <a:r>
              <a:rPr lang="en-AU" sz="1100" b="1" dirty="0"/>
              <a:t>Balance and the ear</a:t>
            </a:r>
          </a:p>
          <a:p>
            <a:r>
              <a:rPr lang="en-AU" sz="1100" dirty="0"/>
              <a:t>The semicircular canals also contain fluid and hair cells, but these hair cells are responsible for detecting movement rather than sound. When you move your head, the fluid within the semicircular canals (which sit at right angles to each other) also moves. This fluid motion is detected by the hair cells, which then send nerve impulses about the position of your head and body to the brain to allow you to maintain your balance.</a:t>
            </a:r>
            <a:endParaRPr lang="en-US" sz="1100" dirty="0"/>
          </a:p>
        </p:txBody>
      </p:sp>
      <p:sp>
        <p:nvSpPr>
          <p:cNvPr id="4" name="Slide Number Placeholder 3">
            <a:extLst>
              <a:ext uri="{FF2B5EF4-FFF2-40B4-BE49-F238E27FC236}">
                <a16:creationId xmlns:a16="http://schemas.microsoft.com/office/drawing/2014/main" id="{79114896-F77F-024F-A5D9-7BF51A83661C}"/>
              </a:ext>
            </a:extLst>
          </p:cNvPr>
          <p:cNvSpPr>
            <a:spLocks noGrp="1"/>
          </p:cNvSpPr>
          <p:nvPr>
            <p:ph type="sldNum" sz="quarter" idx="11"/>
          </p:nvPr>
        </p:nvSpPr>
        <p:spPr>
          <a:xfrm>
            <a:off x="8129588" y="5748704"/>
            <a:ext cx="609600" cy="520700"/>
          </a:xfrm>
        </p:spPr>
        <p:txBody>
          <a:bodyPr/>
          <a:lstStyle/>
          <a:p>
            <a:pPr>
              <a:defRPr/>
            </a:pPr>
            <a:fld id="{C1E620C4-75DB-E441-B7B8-C00A0C642817}" type="slidenum">
              <a:rPr lang="en-US" altLang="en-US" smtClean="0"/>
              <a:pPr>
                <a:defRPr/>
              </a:pPr>
              <a:t>12</a:t>
            </a:fld>
            <a:endParaRPr lang="en-US" altLang="en-US"/>
          </a:p>
        </p:txBody>
      </p:sp>
    </p:spTree>
    <p:extLst>
      <p:ext uri="{BB962C8B-B14F-4D97-AF65-F5344CB8AC3E}">
        <p14:creationId xmlns:p14="http://schemas.microsoft.com/office/powerpoint/2010/main" val="394017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a:extLst>
              <a:ext uri="{FF2B5EF4-FFF2-40B4-BE49-F238E27FC236}">
                <a16:creationId xmlns:a16="http://schemas.microsoft.com/office/drawing/2014/main" id="{66CA432D-12F6-D544-B081-006B025289DD}"/>
              </a:ext>
            </a:extLst>
          </p:cNvPr>
          <p:cNvSpPr>
            <a:spLocks noGrp="1"/>
          </p:cNvSpPr>
          <p:nvPr>
            <p:ph type="title"/>
          </p:nvPr>
        </p:nvSpPr>
        <p:spPr>
          <a:xfrm>
            <a:off x="228600" y="0"/>
            <a:ext cx="8534400" cy="914400"/>
          </a:xfrm>
        </p:spPr>
        <p:txBody>
          <a:bodyPr>
            <a:normAutofit fontScale="90000"/>
          </a:bodyPr>
          <a:lstStyle/>
          <a:p>
            <a:pPr algn="ctr" eaLnBrk="1" fontAlgn="auto" hangingPunct="1">
              <a:spcAft>
                <a:spcPts val="0"/>
              </a:spcAft>
              <a:defRPr/>
            </a:pPr>
            <a:r>
              <a:rPr lang="en-US" sz="3600" b="1" dirty="0">
                <a:solidFill>
                  <a:schemeClr val="tx1"/>
                </a:solidFill>
                <a:latin typeface="Times New Roman" pitchFamily="18" charset="0"/>
                <a:cs typeface="Times New Roman" pitchFamily="18" charset="0"/>
              </a:rPr>
              <a:t>Smell: How do we Smell Using our Nose?</a:t>
            </a:r>
          </a:p>
        </p:txBody>
      </p:sp>
      <p:sp>
        <p:nvSpPr>
          <p:cNvPr id="3" name="Content Placeholder 2">
            <a:extLst>
              <a:ext uri="{FF2B5EF4-FFF2-40B4-BE49-F238E27FC236}">
                <a16:creationId xmlns:a16="http://schemas.microsoft.com/office/drawing/2014/main" id="{5AB96D34-83AF-754B-AAB5-26DD8FB1E38C}"/>
              </a:ext>
            </a:extLst>
          </p:cNvPr>
          <p:cNvSpPr>
            <a:spLocks noGrp="1"/>
          </p:cNvSpPr>
          <p:nvPr>
            <p:ph sz="quarter" idx="1"/>
          </p:nvPr>
        </p:nvSpPr>
        <p:spPr>
          <a:xfrm>
            <a:off x="152400" y="1187450"/>
            <a:ext cx="8610600" cy="5067300"/>
          </a:xfrm>
        </p:spPr>
        <p:txBody>
          <a:bodyPr>
            <a:normAutofit fontScale="62500" lnSpcReduction="20000"/>
          </a:bodyPr>
          <a:lstStyle/>
          <a:p>
            <a:pPr marL="274320" indent="-274320" eaLnBrk="1" fontAlgn="auto" hangingPunct="1">
              <a:spcAft>
                <a:spcPts val="0"/>
              </a:spcAft>
              <a:buFont typeface="Wingdings 3"/>
              <a:buChar char=""/>
              <a:defRPr/>
            </a:pPr>
            <a:r>
              <a:rPr lang="en-US" sz="3200" dirty="0">
                <a:latin typeface="Times New Roman" pitchFamily="18" charset="0"/>
                <a:cs typeface="Times New Roman" pitchFamily="18" charset="0"/>
              </a:rPr>
              <a:t>Small particles of almost everything around us can be found in the air.</a:t>
            </a:r>
          </a:p>
          <a:p>
            <a:pPr marL="274320" indent="-274320" eaLnBrk="1" fontAlgn="auto" hangingPunct="1">
              <a:spcAft>
                <a:spcPts val="0"/>
              </a:spcAft>
              <a:buFont typeface="Wingdings 3"/>
              <a:buChar char=""/>
              <a:defRPr/>
            </a:pPr>
            <a:r>
              <a:rPr lang="en-US" sz="3200" dirty="0">
                <a:latin typeface="Times New Roman" pitchFamily="18" charset="0"/>
                <a:cs typeface="Times New Roman" pitchFamily="18" charset="0"/>
              </a:rPr>
              <a:t>These particles enter the nose when you breathe in and contact nerve endings in the upper nasal passage.  </a:t>
            </a:r>
          </a:p>
          <a:p>
            <a:pPr marL="274320" indent="-274320" eaLnBrk="1" fontAlgn="auto" hangingPunct="1">
              <a:spcAft>
                <a:spcPts val="0"/>
              </a:spcAft>
              <a:buFont typeface="Wingdings 3"/>
              <a:buChar char=""/>
              <a:defRPr/>
            </a:pPr>
            <a:r>
              <a:rPr lang="en-US" sz="3200" dirty="0">
                <a:latin typeface="Times New Roman" pitchFamily="18" charset="0"/>
                <a:cs typeface="Times New Roman" pitchFamily="18" charset="0"/>
              </a:rPr>
              <a:t>These nerve endings send a signal through the nervous system to the brain, which makes sense of the smell.</a:t>
            </a:r>
          </a:p>
          <a:p>
            <a:pPr marL="274320" indent="-274320" eaLnBrk="1" fontAlgn="auto" hangingPunct="1">
              <a:spcAft>
                <a:spcPts val="0"/>
              </a:spcAft>
              <a:buFont typeface="Wingdings 3"/>
              <a:buChar char=""/>
              <a:defRPr/>
            </a:pPr>
            <a:r>
              <a:rPr lang="en-US" sz="3200" dirty="0">
                <a:latin typeface="Times New Roman" pitchFamily="18" charset="0"/>
                <a:cs typeface="Times New Roman" pitchFamily="18" charset="0"/>
              </a:rPr>
              <a:t>Humans can distinguish between hundreds of different smells. Dogs can distinguish between thousands.     </a:t>
            </a:r>
          </a:p>
          <a:p>
            <a:pPr marL="274320" indent="-274320" eaLnBrk="1" fontAlgn="auto" hangingPunct="1">
              <a:spcAft>
                <a:spcPts val="0"/>
              </a:spcAft>
              <a:buFont typeface="Wingdings"/>
              <a:buNone/>
              <a:defRPr/>
            </a:pPr>
            <a:r>
              <a:rPr lang="en-US" sz="1800" dirty="0">
                <a:latin typeface="Times New Roman" pitchFamily="18" charset="0"/>
                <a:cs typeface="Times New Roman" pitchFamily="18" charset="0"/>
              </a:rPr>
              <a:t> </a:t>
            </a:r>
          </a:p>
          <a:p>
            <a:pPr marL="274320" indent="-274320" eaLnBrk="1" fontAlgn="auto" hangingPunct="1">
              <a:spcAft>
                <a:spcPts val="0"/>
              </a:spcAft>
              <a:buFont typeface="Wingdings 3"/>
              <a:buChar char=""/>
              <a:defRPr/>
            </a:pPr>
            <a:endParaRPr lang="en-US" sz="1800"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endParaRPr lang="en-US" sz="1800"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endParaRPr lang="en-US" sz="1800"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endParaRPr lang="en-US" sz="1800"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endParaRPr lang="en-US" sz="1800" i="1"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endParaRPr lang="en-US" sz="1800" i="1" dirty="0">
              <a:latin typeface="Times New Roman" pitchFamily="18" charset="0"/>
              <a:cs typeface="Times New Roman" pitchFamily="18" charset="0"/>
            </a:endParaRPr>
          </a:p>
          <a:p>
            <a:pPr marL="274320" indent="-274320" eaLnBrk="1" fontAlgn="auto" hangingPunct="1">
              <a:spcAft>
                <a:spcPts val="0"/>
              </a:spcAft>
              <a:buFont typeface="Wingdings"/>
              <a:buNone/>
              <a:defRPr/>
            </a:pPr>
            <a:r>
              <a:rPr lang="en-US" sz="1800" dirty="0">
                <a:latin typeface="Times New Roman" pitchFamily="18" charset="0"/>
                <a:cs typeface="Times New Roman" pitchFamily="18" charset="0"/>
              </a:rPr>
              <a:t>                                                                                                                                               </a:t>
            </a:r>
          </a:p>
          <a:p>
            <a:pPr marL="274320" indent="-274320" eaLnBrk="1" fontAlgn="auto" hangingPunct="1">
              <a:spcAft>
                <a:spcPts val="0"/>
              </a:spcAft>
              <a:buFont typeface="Wingdings 3"/>
              <a:buChar char=""/>
              <a:defRPr/>
            </a:pPr>
            <a:endParaRPr lang="en-US" sz="1800"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endParaRPr lang="en-US" sz="1800"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endParaRPr lang="en-US" sz="1800"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endParaRPr lang="en-US" sz="1800"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endParaRPr lang="en-US" sz="2300" dirty="0">
              <a:latin typeface="Times New Roman" pitchFamily="18" charset="0"/>
              <a:cs typeface="Times New Roman" pitchFamily="18" charset="0"/>
            </a:endParaRPr>
          </a:p>
          <a:p>
            <a:pPr marL="274320" indent="-274320" eaLnBrk="1" fontAlgn="auto" hangingPunct="1">
              <a:spcAft>
                <a:spcPts val="0"/>
              </a:spcAft>
              <a:buFont typeface="Wingdings 3" pitchFamily="18" charset="2"/>
              <a:buNone/>
              <a:defRPr/>
            </a:pPr>
            <a:r>
              <a:rPr lang="en-US" dirty="0">
                <a:latin typeface="Times New Roman" pitchFamily="18" charset="0"/>
                <a:cs typeface="Times New Roman" pitchFamily="18" charset="0"/>
                <a:hlinkClick r:id="rId3"/>
              </a:rPr>
              <a:t>http://videos.howstuffworks.com/howstuffworks/461-how-smell-works-video.htm</a:t>
            </a:r>
            <a:r>
              <a:rPr lang="en-US" dirty="0">
                <a:latin typeface="Times New Roman" pitchFamily="18" charset="0"/>
                <a:cs typeface="Times New Roman" pitchFamily="18" charset="0"/>
              </a:rPr>
              <a:t>  </a:t>
            </a:r>
          </a:p>
          <a:p>
            <a:pPr marL="274320" indent="-274320" eaLnBrk="1" fontAlgn="auto" hangingPunct="1">
              <a:spcAft>
                <a:spcPts val="0"/>
              </a:spcAft>
              <a:buFont typeface="Wingdings 3"/>
              <a:buChar char=""/>
              <a:defRPr/>
            </a:pPr>
            <a:endParaRPr lang="en-US"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endParaRPr lang="en-US" dirty="0">
              <a:latin typeface="Times New Roman" pitchFamily="18" charset="0"/>
              <a:cs typeface="Times New Roman" pitchFamily="18" charset="0"/>
            </a:endParaRPr>
          </a:p>
        </p:txBody>
      </p:sp>
      <p:sp>
        <p:nvSpPr>
          <p:cNvPr id="39940" name="Slide Number Placeholder 6">
            <a:extLst>
              <a:ext uri="{FF2B5EF4-FFF2-40B4-BE49-F238E27FC236}">
                <a16:creationId xmlns:a16="http://schemas.microsoft.com/office/drawing/2014/main" id="{4A68E010-C823-8548-8BDF-E6A7145F913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DDAB0368-8314-754B-AA8E-994F1F4D5A16}" type="slidenum">
              <a:rPr lang="en-US" altLang="en-US" sz="1400" smtClean="0">
                <a:solidFill>
                  <a:srgbClr val="FFFFFF"/>
                </a:solidFill>
                <a:latin typeface="Arial" panose="020B0604020202020204" pitchFamily="34" charset="0"/>
              </a:rPr>
              <a:pPr>
                <a:spcBef>
                  <a:spcPct val="0"/>
                </a:spcBef>
                <a:buClrTx/>
                <a:buSzTx/>
                <a:buFontTx/>
                <a:buNone/>
              </a:pPr>
              <a:t>13</a:t>
            </a:fld>
            <a:endParaRPr lang="en-US" altLang="en-US" sz="1400">
              <a:solidFill>
                <a:srgbClr val="FFFFFF"/>
              </a:solidFill>
              <a:latin typeface="Arial" panose="020B0604020202020204" pitchFamily="34" charset="0"/>
            </a:endParaRPr>
          </a:p>
        </p:txBody>
      </p:sp>
      <p:sp>
        <p:nvSpPr>
          <p:cNvPr id="39941" name="Footer Placeholder 5">
            <a:extLst>
              <a:ext uri="{FF2B5EF4-FFF2-40B4-BE49-F238E27FC236}">
                <a16:creationId xmlns:a16="http://schemas.microsoft.com/office/drawing/2014/main" id="{53229461-0574-EA46-AA47-F2879324EAD1}"/>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sp>
        <p:nvSpPr>
          <p:cNvPr id="39942" name="TextBox 7">
            <a:extLst>
              <a:ext uri="{FF2B5EF4-FFF2-40B4-BE49-F238E27FC236}">
                <a16:creationId xmlns:a16="http://schemas.microsoft.com/office/drawing/2014/main" id="{E1C63542-2CB1-0145-90F0-929E64F17006}"/>
              </a:ext>
            </a:extLst>
          </p:cNvPr>
          <p:cNvSpPr txBox="1">
            <a:spLocks noChangeArrowheads="1"/>
          </p:cNvSpPr>
          <p:nvPr/>
        </p:nvSpPr>
        <p:spPr bwMode="auto">
          <a:xfrm>
            <a:off x="457200" y="5548313"/>
            <a:ext cx="2955925" cy="277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Image 6: For Source/Rights Refer to slide 27</a:t>
            </a:r>
          </a:p>
        </p:txBody>
      </p:sp>
      <p:pic>
        <p:nvPicPr>
          <p:cNvPr id="39943" name="Picture 8" descr="File:Illu nose nasal cavities.jpg">
            <a:extLst>
              <a:ext uri="{FF2B5EF4-FFF2-40B4-BE49-F238E27FC236}">
                <a16:creationId xmlns:a16="http://schemas.microsoft.com/office/drawing/2014/main" id="{C386CFDB-2D1D-3940-8BAC-0E1CB4BFE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0"/>
            <a:ext cx="41671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a:extLst>
              <a:ext uri="{FF2B5EF4-FFF2-40B4-BE49-F238E27FC236}">
                <a16:creationId xmlns:a16="http://schemas.microsoft.com/office/drawing/2014/main" id="{ADAD2E47-C662-EF42-A285-B08B5A24D664}"/>
              </a:ext>
            </a:extLst>
          </p:cNvPr>
          <p:cNvSpPr>
            <a:spLocks noGrp="1"/>
          </p:cNvSpPr>
          <p:nvPr>
            <p:ph type="title"/>
          </p:nvPr>
        </p:nvSpPr>
        <p:spPr>
          <a:xfrm>
            <a:off x="228600" y="76200"/>
            <a:ext cx="8458200" cy="685800"/>
          </a:xfrm>
        </p:spPr>
        <p:txBody>
          <a:bodyPr/>
          <a:lstStyle/>
          <a:p>
            <a:pPr algn="ctr" eaLnBrk="1" fontAlgn="auto" hangingPunct="1">
              <a:spcAft>
                <a:spcPts val="0"/>
              </a:spcAft>
              <a:defRPr/>
            </a:pPr>
            <a:r>
              <a:rPr lang="en-US" b="1" dirty="0">
                <a:solidFill>
                  <a:schemeClr val="tx1"/>
                </a:solidFill>
                <a:latin typeface="Times New Roman" pitchFamily="18" charset="0"/>
                <a:cs typeface="Times New Roman" pitchFamily="18" charset="0"/>
              </a:rPr>
              <a:t>Taste: How do we Taste Using our Tongue?</a:t>
            </a:r>
          </a:p>
        </p:txBody>
      </p:sp>
      <p:sp>
        <p:nvSpPr>
          <p:cNvPr id="3" name="Content Placeholder 2">
            <a:extLst>
              <a:ext uri="{FF2B5EF4-FFF2-40B4-BE49-F238E27FC236}">
                <a16:creationId xmlns:a16="http://schemas.microsoft.com/office/drawing/2014/main" id="{C9881632-A4C4-944B-8318-E7F71615DAD1}"/>
              </a:ext>
            </a:extLst>
          </p:cNvPr>
          <p:cNvSpPr>
            <a:spLocks noGrp="1"/>
          </p:cNvSpPr>
          <p:nvPr>
            <p:ph sz="quarter" idx="1"/>
          </p:nvPr>
        </p:nvSpPr>
        <p:spPr>
          <a:xfrm>
            <a:off x="228600" y="1219200"/>
            <a:ext cx="5410200" cy="5137150"/>
          </a:xfrm>
        </p:spPr>
        <p:txBody>
          <a:bodyPr>
            <a:normAutofit fontScale="62500" lnSpcReduction="20000"/>
          </a:bodyPr>
          <a:lstStyle/>
          <a:p>
            <a:pPr marL="274320" indent="-274320" eaLnBrk="1" fontAlgn="auto" hangingPunct="1">
              <a:spcAft>
                <a:spcPts val="0"/>
              </a:spcAft>
              <a:buFont typeface="Wingdings 3"/>
              <a:buChar char=""/>
              <a:defRPr/>
            </a:pPr>
            <a:r>
              <a:rPr lang="en-US" dirty="0">
                <a:latin typeface="Times New Roman" pitchFamily="18" charset="0"/>
                <a:cs typeface="Times New Roman" pitchFamily="18" charset="0"/>
              </a:rPr>
              <a:t>The tongue has sensory receptors called </a:t>
            </a:r>
            <a:r>
              <a:rPr lang="en-US" b="1" dirty="0">
                <a:solidFill>
                  <a:srgbClr val="FF0000"/>
                </a:solidFill>
                <a:latin typeface="Times New Roman" pitchFamily="18" charset="0"/>
                <a:cs typeface="Times New Roman" pitchFamily="18" charset="0"/>
              </a:rPr>
              <a:t>taste buds</a:t>
            </a:r>
            <a:r>
              <a:rPr lang="en-US" dirty="0">
                <a:latin typeface="Times New Roman" pitchFamily="18" charset="0"/>
                <a:cs typeface="Times New Roman" pitchFamily="18" charset="0"/>
              </a:rPr>
              <a:t> that </a:t>
            </a:r>
          </a:p>
          <a:p>
            <a:pPr marL="274320" indent="-274320" eaLnBrk="1" fontAlgn="auto" hangingPunct="1">
              <a:spcAft>
                <a:spcPts val="0"/>
              </a:spcAft>
              <a:buFont typeface="Wingdings 3"/>
              <a:buChar char=""/>
              <a:defRPr/>
            </a:pPr>
            <a:r>
              <a:rPr lang="en-US" dirty="0">
                <a:latin typeface="Times New Roman" pitchFamily="18" charset="0"/>
                <a:cs typeface="Times New Roman" pitchFamily="18" charset="0"/>
              </a:rPr>
              <a:t>can detect one of five different flavors</a:t>
            </a:r>
          </a:p>
          <a:p>
            <a:pPr marL="548640" lvl="1" indent="-274320" eaLnBrk="1" fontAlgn="auto" hangingPunct="1">
              <a:spcAft>
                <a:spcPts val="0"/>
              </a:spcAft>
              <a:buFont typeface="Wingdings 3"/>
              <a:buChar char=""/>
              <a:defRPr/>
            </a:pPr>
            <a:r>
              <a:rPr lang="en-US" dirty="0">
                <a:latin typeface="Times New Roman" pitchFamily="18" charset="0"/>
                <a:cs typeface="Times New Roman" pitchFamily="18" charset="0"/>
              </a:rPr>
              <a:t>Sweet</a:t>
            </a:r>
          </a:p>
          <a:p>
            <a:pPr marL="548640" lvl="1" indent="-274320" eaLnBrk="1" fontAlgn="auto" hangingPunct="1">
              <a:spcAft>
                <a:spcPts val="0"/>
              </a:spcAft>
              <a:buFont typeface="Wingdings 3"/>
              <a:buChar char=""/>
              <a:defRPr/>
            </a:pPr>
            <a:r>
              <a:rPr lang="en-US" dirty="0">
                <a:latin typeface="Times New Roman" pitchFamily="18" charset="0"/>
                <a:cs typeface="Times New Roman" pitchFamily="18" charset="0"/>
              </a:rPr>
              <a:t>Salty</a:t>
            </a:r>
          </a:p>
          <a:p>
            <a:pPr marL="548640" lvl="1" indent="-274320" eaLnBrk="1" fontAlgn="auto" hangingPunct="1">
              <a:spcAft>
                <a:spcPts val="0"/>
              </a:spcAft>
              <a:buFont typeface="Wingdings 3"/>
              <a:buChar char=""/>
              <a:defRPr/>
            </a:pPr>
            <a:r>
              <a:rPr lang="en-US" dirty="0">
                <a:latin typeface="Times New Roman" pitchFamily="18" charset="0"/>
                <a:cs typeface="Times New Roman" pitchFamily="18" charset="0"/>
              </a:rPr>
              <a:t>Bitter</a:t>
            </a:r>
          </a:p>
          <a:p>
            <a:pPr marL="548640" lvl="1" indent="-274320" eaLnBrk="1" fontAlgn="auto" hangingPunct="1">
              <a:spcAft>
                <a:spcPts val="0"/>
              </a:spcAft>
              <a:buFont typeface="Wingdings 3"/>
              <a:buChar char=""/>
              <a:defRPr/>
            </a:pPr>
            <a:r>
              <a:rPr lang="en-US" dirty="0">
                <a:latin typeface="Times New Roman" pitchFamily="18" charset="0"/>
                <a:cs typeface="Times New Roman" pitchFamily="18" charset="0"/>
              </a:rPr>
              <a:t>Sour</a:t>
            </a:r>
          </a:p>
          <a:p>
            <a:pPr marL="548640" lvl="1" indent="-274320" eaLnBrk="1" fontAlgn="auto" hangingPunct="1">
              <a:spcAft>
                <a:spcPts val="0"/>
              </a:spcAft>
              <a:buFont typeface="Wingdings 3"/>
              <a:buChar char=""/>
              <a:defRPr/>
            </a:pPr>
            <a:r>
              <a:rPr lang="en-US" dirty="0" err="1">
                <a:latin typeface="Times New Roman" pitchFamily="18" charset="0"/>
                <a:cs typeface="Times New Roman" pitchFamily="18" charset="0"/>
              </a:rPr>
              <a:t>Umami</a:t>
            </a:r>
            <a:endParaRPr lang="en-US" dirty="0">
              <a:latin typeface="Times New Roman" pitchFamily="18" charset="0"/>
              <a:cs typeface="Times New Roman" pitchFamily="18" charset="0"/>
            </a:endParaRPr>
          </a:p>
          <a:p>
            <a:pPr marL="822960" lvl="2" indent="-182880" eaLnBrk="1" fontAlgn="auto" hangingPunct="1">
              <a:spcAft>
                <a:spcPts val="0"/>
              </a:spcAft>
              <a:buClr>
                <a:schemeClr val="bg1">
                  <a:shade val="50000"/>
                </a:schemeClr>
              </a:buClr>
              <a:buFont typeface="Wingdings 3"/>
              <a:buChar char=""/>
              <a:defRPr/>
            </a:pPr>
            <a:r>
              <a:rPr lang="en-US" sz="2100" dirty="0" err="1">
                <a:latin typeface="Times New Roman" pitchFamily="18" charset="0"/>
                <a:cs typeface="Times New Roman" pitchFamily="18" charset="0"/>
              </a:rPr>
              <a:t>Umami</a:t>
            </a:r>
            <a:r>
              <a:rPr lang="en-US" sz="2100" dirty="0">
                <a:latin typeface="Times New Roman" pitchFamily="18" charset="0"/>
                <a:cs typeface="Times New Roman" pitchFamily="18" charset="0"/>
              </a:rPr>
              <a:t> is a flavor that is said to be present in many </a:t>
            </a:r>
          </a:p>
          <a:p>
            <a:pPr marL="822960" lvl="2" indent="-182880" eaLnBrk="1" fontAlgn="auto" hangingPunct="1">
              <a:spcAft>
                <a:spcPts val="0"/>
              </a:spcAft>
              <a:buClr>
                <a:schemeClr val="bg1">
                  <a:shade val="50000"/>
                </a:schemeClr>
              </a:buClr>
              <a:buFont typeface="Wingdings" charset="2"/>
              <a:buNone/>
              <a:defRPr/>
            </a:pPr>
            <a:r>
              <a:rPr lang="en-US" sz="2100" dirty="0">
                <a:latin typeface="Times New Roman" pitchFamily="18" charset="0"/>
                <a:cs typeface="Times New Roman" pitchFamily="18" charset="0"/>
              </a:rPr>
              <a:t>    high-protein foods, such as meats, cheeses, tomatoes</a:t>
            </a:r>
          </a:p>
          <a:p>
            <a:pPr marL="822960" lvl="2" indent="-182880" eaLnBrk="1" fontAlgn="auto" hangingPunct="1">
              <a:spcAft>
                <a:spcPts val="0"/>
              </a:spcAft>
              <a:buClr>
                <a:schemeClr val="bg1">
                  <a:shade val="50000"/>
                </a:schemeClr>
              </a:buClr>
              <a:buFont typeface="Wingdings" charset="2"/>
              <a:buNone/>
              <a:defRPr/>
            </a:pPr>
            <a:r>
              <a:rPr lang="en-US" sz="2100" dirty="0">
                <a:latin typeface="Times New Roman" pitchFamily="18" charset="0"/>
                <a:cs typeface="Times New Roman" pitchFamily="18" charset="0"/>
              </a:rPr>
              <a:t>    and mushrooms, and is generally described as being a </a:t>
            </a:r>
          </a:p>
          <a:p>
            <a:pPr marL="822960" lvl="2" indent="-182880" eaLnBrk="1" fontAlgn="auto" hangingPunct="1">
              <a:spcAft>
                <a:spcPts val="0"/>
              </a:spcAft>
              <a:buClr>
                <a:schemeClr val="bg1">
                  <a:shade val="50000"/>
                </a:schemeClr>
              </a:buClr>
              <a:buFont typeface="Wingdings" charset="2"/>
              <a:buNone/>
              <a:defRPr/>
            </a:pPr>
            <a:r>
              <a:rPr lang="en-US" sz="2100" dirty="0">
                <a:latin typeface="Times New Roman" pitchFamily="18" charset="0"/>
                <a:cs typeface="Times New Roman" pitchFamily="18" charset="0"/>
              </a:rPr>
              <a:t>    savory, meaty taste. </a:t>
            </a:r>
          </a:p>
          <a:p>
            <a:pPr marL="274320" indent="-274320" eaLnBrk="1" fontAlgn="auto" hangingPunct="1">
              <a:spcAft>
                <a:spcPts val="0"/>
              </a:spcAft>
              <a:buFont typeface="Wingdings 3"/>
              <a:buChar char=""/>
              <a:defRPr/>
            </a:pPr>
            <a:endParaRPr lang="en-US" sz="1400"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r>
              <a:rPr lang="en-US" dirty="0">
                <a:latin typeface="Times New Roman" pitchFamily="18" charset="0"/>
                <a:cs typeface="Times New Roman" pitchFamily="18" charset="0"/>
              </a:rPr>
              <a:t>Taste buds are comprised of cells called </a:t>
            </a:r>
            <a:r>
              <a:rPr lang="en-US" b="1" dirty="0">
                <a:solidFill>
                  <a:srgbClr val="FF0000"/>
                </a:solidFill>
                <a:latin typeface="Times New Roman" pitchFamily="18" charset="0"/>
                <a:cs typeface="Times New Roman" pitchFamily="18" charset="0"/>
              </a:rPr>
              <a:t>gustatory </a:t>
            </a:r>
          </a:p>
          <a:p>
            <a:pPr marL="274320" indent="-274320" eaLnBrk="1" fontAlgn="auto" hangingPunct="1">
              <a:spcAft>
                <a:spcPts val="0"/>
              </a:spcAft>
              <a:buFont typeface="Wingdings" charset="2"/>
              <a:buNone/>
              <a:defRPr/>
            </a:pPr>
            <a:r>
              <a:rPr lang="en-US" b="1" dirty="0">
                <a:solidFill>
                  <a:srgbClr val="FF0000"/>
                </a:solidFill>
                <a:latin typeface="Times New Roman" pitchFamily="18" charset="0"/>
                <a:cs typeface="Times New Roman" pitchFamily="18" charset="0"/>
              </a:rPr>
              <a:t>       receptor cells</a:t>
            </a:r>
            <a:r>
              <a:rPr lang="en-US" dirty="0">
                <a:latin typeface="Times New Roman" pitchFamily="18" charset="0"/>
                <a:cs typeface="Times New Roman" pitchFamily="18" charset="0"/>
              </a:rPr>
              <a:t>. These cells have tiny hairs that detect </a:t>
            </a:r>
          </a:p>
          <a:p>
            <a:pPr marL="274320" indent="-274320" eaLnBrk="1" fontAlgn="auto" hangingPunct="1">
              <a:spcAft>
                <a:spcPts val="0"/>
              </a:spcAft>
              <a:buFont typeface="Wingdings" charset="2"/>
              <a:buNone/>
              <a:defRPr/>
            </a:pPr>
            <a:r>
              <a:rPr lang="en-US" dirty="0">
                <a:latin typeface="Times New Roman" pitchFamily="18" charset="0"/>
                <a:cs typeface="Times New Roman" pitchFamily="18" charset="0"/>
              </a:rPr>
              <a:t>       taste from the food that you eat. The hairs send information </a:t>
            </a:r>
          </a:p>
          <a:p>
            <a:pPr marL="274320" indent="-274320" eaLnBrk="1" fontAlgn="auto" hangingPunct="1">
              <a:spcAft>
                <a:spcPts val="0"/>
              </a:spcAft>
              <a:buFont typeface="Wingdings" charset="2"/>
              <a:buNone/>
              <a:defRPr/>
            </a:pPr>
            <a:r>
              <a:rPr lang="en-US" dirty="0">
                <a:latin typeface="Times New Roman" pitchFamily="18" charset="0"/>
                <a:cs typeface="Times New Roman" pitchFamily="18" charset="0"/>
              </a:rPr>
              <a:t>	to the cells, which send a signal through the nervous system </a:t>
            </a:r>
          </a:p>
          <a:p>
            <a:pPr marL="274320" indent="-274320" eaLnBrk="1" fontAlgn="auto" hangingPunct="1">
              <a:spcAft>
                <a:spcPts val="0"/>
              </a:spcAft>
              <a:buFont typeface="Wingdings" charset="2"/>
              <a:buNone/>
              <a:defRPr/>
            </a:pPr>
            <a:r>
              <a:rPr lang="en-US" dirty="0">
                <a:latin typeface="Times New Roman" pitchFamily="18" charset="0"/>
                <a:cs typeface="Times New Roman" pitchFamily="18" charset="0"/>
              </a:rPr>
              <a:t>       to the brain, which interprets the information as taste.</a:t>
            </a:r>
          </a:p>
          <a:p>
            <a:pPr marL="274320" indent="-274320" eaLnBrk="1" fontAlgn="auto" hangingPunct="1">
              <a:spcAft>
                <a:spcPts val="0"/>
              </a:spcAft>
              <a:buFont typeface="Wingdings" charset="2"/>
              <a:buNone/>
              <a:defRPr/>
            </a:pPr>
            <a:endParaRPr lang="en-US" sz="1500" dirty="0">
              <a:latin typeface="Times New Roman" pitchFamily="18" charset="0"/>
              <a:cs typeface="Times New Roman" pitchFamily="18" charset="0"/>
            </a:endParaRPr>
          </a:p>
          <a:p>
            <a:pPr marL="274320" indent="-274320" eaLnBrk="1" fontAlgn="auto" hangingPunct="1">
              <a:spcAft>
                <a:spcPts val="0"/>
              </a:spcAft>
              <a:buFont typeface="Wingdings 3"/>
              <a:buChar char=""/>
              <a:defRPr/>
            </a:pPr>
            <a:r>
              <a:rPr lang="en-US" dirty="0">
                <a:latin typeface="Times New Roman" pitchFamily="18" charset="0"/>
                <a:cs typeface="Times New Roman" pitchFamily="18" charset="0"/>
              </a:rPr>
              <a:t>What is the difference between taste and flavor?</a:t>
            </a:r>
          </a:p>
          <a:p>
            <a:pPr marL="548640" lvl="1" indent="-274320" eaLnBrk="1" fontAlgn="auto" hangingPunct="1">
              <a:spcAft>
                <a:spcPts val="0"/>
              </a:spcAft>
              <a:buFont typeface="Wingdings 3"/>
              <a:buChar char=""/>
              <a:defRPr/>
            </a:pPr>
            <a:r>
              <a:rPr lang="en-US" dirty="0">
                <a:latin typeface="Times New Roman" pitchFamily="18" charset="0"/>
                <a:cs typeface="Times New Roman" pitchFamily="18" charset="0"/>
              </a:rPr>
              <a:t>Flavor includes taste, but also a little more. It comprises taste, smell, </a:t>
            </a:r>
          </a:p>
          <a:p>
            <a:pPr marL="548640" lvl="1" indent="-274320" eaLnBrk="1" fontAlgn="auto" hangingPunct="1">
              <a:spcAft>
                <a:spcPts val="0"/>
              </a:spcAft>
              <a:buFont typeface="Wingdings 2" panose="05020102010507070707" pitchFamily="18" charset="2"/>
              <a:buNone/>
              <a:defRPr/>
            </a:pPr>
            <a:r>
              <a:rPr lang="en-US" dirty="0">
                <a:latin typeface="Times New Roman" pitchFamily="18" charset="0"/>
                <a:cs typeface="Times New Roman" pitchFamily="18" charset="0"/>
              </a:rPr>
              <a:t>	texture of food, and even other sensations such as pain when you eat </a:t>
            </a:r>
          </a:p>
          <a:p>
            <a:pPr marL="548640" lvl="1" indent="-274320" eaLnBrk="1" fontAlgn="auto" hangingPunct="1">
              <a:spcAft>
                <a:spcPts val="0"/>
              </a:spcAft>
              <a:buFont typeface="Wingdings 2" panose="05020102010507070707" pitchFamily="18" charset="2"/>
              <a:buNone/>
              <a:defRPr/>
            </a:pPr>
            <a:r>
              <a:rPr lang="en-US" dirty="0">
                <a:latin typeface="Times New Roman" pitchFamily="18" charset="0"/>
                <a:cs typeface="Times New Roman" pitchFamily="18" charset="0"/>
              </a:rPr>
              <a:t> 	something spicy.  Eating food with your nose blocked shows a marked </a:t>
            </a:r>
          </a:p>
          <a:p>
            <a:pPr marL="548640" lvl="1" indent="-274320" eaLnBrk="1" fontAlgn="auto" hangingPunct="1">
              <a:spcAft>
                <a:spcPts val="0"/>
              </a:spcAft>
              <a:buFont typeface="Wingdings 2" panose="05020102010507070707" pitchFamily="18" charset="2"/>
              <a:buNone/>
              <a:defRPr/>
            </a:pPr>
            <a:r>
              <a:rPr lang="en-US" dirty="0">
                <a:latin typeface="Times New Roman" pitchFamily="18" charset="0"/>
                <a:cs typeface="Times New Roman" pitchFamily="18" charset="0"/>
              </a:rPr>
              <a:t>	decrease in flavor, even though the taste is the same. </a:t>
            </a:r>
          </a:p>
          <a:p>
            <a:pPr marL="548640" lvl="1" indent="-274320" eaLnBrk="1" fontAlgn="auto" hangingPunct="1">
              <a:spcAft>
                <a:spcPts val="0"/>
              </a:spcAft>
              <a:buFont typeface="Wingdings 3"/>
              <a:buChar char=""/>
              <a:defRPr/>
            </a:pPr>
            <a:endParaRPr lang="en-US" dirty="0"/>
          </a:p>
        </p:txBody>
      </p:sp>
      <p:sp>
        <p:nvSpPr>
          <p:cNvPr id="41988" name="Slide Number Placeholder 6">
            <a:extLst>
              <a:ext uri="{FF2B5EF4-FFF2-40B4-BE49-F238E27FC236}">
                <a16:creationId xmlns:a16="http://schemas.microsoft.com/office/drawing/2014/main" id="{F7FABFB0-3FE5-3A4A-A705-D63716BD7A7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1C26A57D-A049-474B-8F0E-2BB1BAFD122F}" type="slidenum">
              <a:rPr lang="en-US" altLang="en-US" sz="1400" smtClean="0">
                <a:solidFill>
                  <a:srgbClr val="FFFFFF"/>
                </a:solidFill>
                <a:latin typeface="Arial" panose="020B0604020202020204" pitchFamily="34" charset="0"/>
              </a:rPr>
              <a:pPr>
                <a:spcBef>
                  <a:spcPct val="0"/>
                </a:spcBef>
                <a:buClrTx/>
                <a:buSzTx/>
                <a:buFontTx/>
                <a:buNone/>
              </a:pPr>
              <a:t>14</a:t>
            </a:fld>
            <a:endParaRPr lang="en-US" altLang="en-US" sz="1400">
              <a:solidFill>
                <a:srgbClr val="FFFFFF"/>
              </a:solidFill>
              <a:latin typeface="Arial" panose="020B0604020202020204" pitchFamily="34" charset="0"/>
            </a:endParaRPr>
          </a:p>
        </p:txBody>
      </p:sp>
      <p:sp>
        <p:nvSpPr>
          <p:cNvPr id="41989" name="Footer Placeholder 5">
            <a:extLst>
              <a:ext uri="{FF2B5EF4-FFF2-40B4-BE49-F238E27FC236}">
                <a16:creationId xmlns:a16="http://schemas.microsoft.com/office/drawing/2014/main" id="{888E024D-F455-DE4D-8881-90605983D0CE}"/>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sp>
        <p:nvSpPr>
          <p:cNvPr id="41990" name="TextBox 7">
            <a:extLst>
              <a:ext uri="{FF2B5EF4-FFF2-40B4-BE49-F238E27FC236}">
                <a16:creationId xmlns:a16="http://schemas.microsoft.com/office/drawing/2014/main" id="{ED21E56E-A90E-544E-8898-C2EB644D28EE}"/>
              </a:ext>
            </a:extLst>
          </p:cNvPr>
          <p:cNvSpPr txBox="1">
            <a:spLocks noChangeArrowheads="1"/>
          </p:cNvSpPr>
          <p:nvPr/>
        </p:nvSpPr>
        <p:spPr bwMode="auto">
          <a:xfrm>
            <a:off x="5638800" y="6353175"/>
            <a:ext cx="2955925"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Image 7: For Source/Rights Refer to slide 27</a:t>
            </a:r>
          </a:p>
        </p:txBody>
      </p:sp>
      <p:pic>
        <p:nvPicPr>
          <p:cNvPr id="41991" name="Picture 8" descr="File:Kieli kaikki en.svg">
            <a:extLst>
              <a:ext uri="{FF2B5EF4-FFF2-40B4-BE49-F238E27FC236}">
                <a16:creationId xmlns:a16="http://schemas.microsoft.com/office/drawing/2014/main" id="{4029433B-D3CF-764F-A6B0-66CF37EC4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62000"/>
            <a:ext cx="3328988"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606EB0E-074D-9E4B-9130-EAE3D768594A}"/>
              </a:ext>
            </a:extLst>
          </p:cNvPr>
          <p:cNvSpPr>
            <a:spLocks noGrp="1"/>
          </p:cNvSpPr>
          <p:nvPr>
            <p:ph type="title"/>
          </p:nvPr>
        </p:nvSpPr>
        <p:spPr/>
        <p:txBody>
          <a:bodyPr/>
          <a:lstStyle/>
          <a:p>
            <a:pPr algn="ctr" eaLnBrk="1" fontAlgn="auto" hangingPunct="1">
              <a:spcAft>
                <a:spcPts val="0"/>
              </a:spcAft>
              <a:defRPr/>
            </a:pPr>
            <a:r>
              <a:rPr lang="en-US" sz="3600" b="1" dirty="0">
                <a:solidFill>
                  <a:schemeClr val="tx1"/>
                </a:solidFill>
                <a:latin typeface="Times New Roman" pitchFamily="18" charset="0"/>
                <a:cs typeface="Times New Roman" pitchFamily="18" charset="0"/>
              </a:rPr>
              <a:t>Taste Activity</a:t>
            </a:r>
          </a:p>
        </p:txBody>
      </p:sp>
      <p:sp>
        <p:nvSpPr>
          <p:cNvPr id="44035" name="Content Placeholder 2">
            <a:extLst>
              <a:ext uri="{FF2B5EF4-FFF2-40B4-BE49-F238E27FC236}">
                <a16:creationId xmlns:a16="http://schemas.microsoft.com/office/drawing/2014/main" id="{94415221-0B6A-2E43-B0EB-5B398C799F22}"/>
              </a:ext>
            </a:extLst>
          </p:cNvPr>
          <p:cNvSpPr>
            <a:spLocks noGrp="1"/>
          </p:cNvSpPr>
          <p:nvPr>
            <p:ph sz="quarter" idx="1"/>
          </p:nvPr>
        </p:nvSpPr>
        <p:spPr>
          <a:xfrm>
            <a:off x="457200" y="1600200"/>
            <a:ext cx="7848600" cy="4873625"/>
          </a:xfrm>
        </p:spPr>
        <p:txBody>
          <a:bodyPr/>
          <a:lstStyle/>
          <a:p>
            <a:pPr eaLnBrk="1" hangingPunct="1"/>
            <a:r>
              <a:rPr lang="en-US" altLang="en-US">
                <a:latin typeface="Times New Roman" panose="02020603050405020304" pitchFamily="18" charset="0"/>
                <a:cs typeface="Times New Roman" panose="02020603050405020304" pitchFamily="18" charset="0"/>
              </a:rPr>
              <a:t>Activity requiring Starburst (or other) flavored candy:</a:t>
            </a:r>
          </a:p>
          <a:p>
            <a:pPr lvl="1" eaLnBrk="1" hangingPunct="1"/>
            <a:r>
              <a:rPr lang="en-US" altLang="en-US">
                <a:latin typeface="Times New Roman" panose="02020603050405020304" pitchFamily="18" charset="0"/>
                <a:cs typeface="Times New Roman" panose="02020603050405020304" pitchFamily="18" charset="0"/>
              </a:rPr>
              <a:t>Pair students in groups of two</a:t>
            </a:r>
          </a:p>
          <a:p>
            <a:pPr lvl="1" eaLnBrk="1" hangingPunct="1"/>
            <a:r>
              <a:rPr lang="en-US" altLang="en-US">
                <a:latin typeface="Times New Roman" panose="02020603050405020304" pitchFamily="18" charset="0"/>
                <a:cs typeface="Times New Roman" panose="02020603050405020304" pitchFamily="18" charset="0"/>
              </a:rPr>
              <a:t>Each student get two pieces of Starburst candy - the other student should not know the flavors that his/her partner has. </a:t>
            </a:r>
          </a:p>
          <a:p>
            <a:pPr lvl="1" eaLnBrk="1" hangingPunct="1"/>
            <a:r>
              <a:rPr lang="en-US" altLang="en-US">
                <a:latin typeface="Times New Roman" panose="02020603050405020304" pitchFamily="18" charset="0"/>
                <a:cs typeface="Times New Roman" panose="02020603050405020304" pitchFamily="18" charset="0"/>
              </a:rPr>
              <a:t>One partner should close his/her eyes and close his/her nose while the other partner unwraps and gives him/her one piece of candy. The taster should then guess the flavor of the candy.</a:t>
            </a:r>
          </a:p>
          <a:p>
            <a:pPr lvl="1" eaLnBrk="1" hangingPunct="1"/>
            <a:r>
              <a:rPr lang="en-US" altLang="en-US">
                <a:latin typeface="Times New Roman" panose="02020603050405020304" pitchFamily="18" charset="0"/>
                <a:cs typeface="Times New Roman" panose="02020603050405020304" pitchFamily="18" charset="0"/>
              </a:rPr>
              <a:t>Then, the taster should wipe their tongue dry with a paper towel, close their eyes, and be given the other piece of candy and guess its flavor.</a:t>
            </a:r>
          </a:p>
          <a:p>
            <a:pPr lvl="1" eaLnBrk="1" hangingPunct="1"/>
            <a:r>
              <a:rPr lang="en-US" altLang="en-US">
                <a:latin typeface="Times New Roman" panose="02020603050405020304" pitchFamily="18" charset="0"/>
                <a:cs typeface="Times New Roman" panose="02020603050405020304" pitchFamily="18" charset="0"/>
              </a:rPr>
              <a:t>Switch roles.  </a:t>
            </a:r>
          </a:p>
          <a:p>
            <a:pPr lvl="1" eaLnBrk="1" hangingPunct="1"/>
            <a:r>
              <a:rPr lang="en-US" altLang="en-US">
                <a:latin typeface="Times New Roman" panose="02020603050405020304" pitchFamily="18" charset="0"/>
                <a:cs typeface="Times New Roman" panose="02020603050405020304" pitchFamily="18" charset="0"/>
              </a:rPr>
              <a:t>Discuss findings as a group after all the groups are done.</a:t>
            </a:r>
          </a:p>
          <a:p>
            <a:pPr lvl="1" eaLnBrk="1" hangingPunct="1"/>
            <a:endParaRPr lang="en-US" altLang="en-US">
              <a:latin typeface="Times New Roman" panose="02020603050405020304" pitchFamily="18" charset="0"/>
              <a:cs typeface="Times New Roman" panose="02020603050405020304" pitchFamily="18" charset="0"/>
            </a:endParaRPr>
          </a:p>
        </p:txBody>
      </p:sp>
      <p:sp>
        <p:nvSpPr>
          <p:cNvPr id="44036" name="Slide Number Placeholder 5">
            <a:extLst>
              <a:ext uri="{FF2B5EF4-FFF2-40B4-BE49-F238E27FC236}">
                <a16:creationId xmlns:a16="http://schemas.microsoft.com/office/drawing/2014/main" id="{D245BDDF-C329-4345-A924-BF10AA4B344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E5AD390F-D827-5842-80E0-2C5DDDC68C96}" type="slidenum">
              <a:rPr lang="en-US" altLang="en-US" sz="1400" smtClean="0">
                <a:solidFill>
                  <a:srgbClr val="FFFFFF"/>
                </a:solidFill>
                <a:latin typeface="Arial" panose="020B0604020202020204" pitchFamily="34" charset="0"/>
              </a:rPr>
              <a:pPr>
                <a:spcBef>
                  <a:spcPct val="0"/>
                </a:spcBef>
                <a:buClrTx/>
                <a:buSzTx/>
                <a:buFontTx/>
                <a:buNone/>
              </a:pPr>
              <a:t>15</a:t>
            </a:fld>
            <a:endParaRPr lang="en-US" altLang="en-US" sz="1400">
              <a:solidFill>
                <a:srgbClr val="FFFFFF"/>
              </a:solidFill>
              <a:latin typeface="Arial" panose="020B0604020202020204" pitchFamily="34" charset="0"/>
            </a:endParaRPr>
          </a:p>
        </p:txBody>
      </p:sp>
      <p:sp>
        <p:nvSpPr>
          <p:cNvPr id="44037" name="Footer Placeholder 5">
            <a:extLst>
              <a:ext uri="{FF2B5EF4-FFF2-40B4-BE49-F238E27FC236}">
                <a16:creationId xmlns:a16="http://schemas.microsoft.com/office/drawing/2014/main" id="{200874DA-98D1-C94A-849A-90F7E1F6E823}"/>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115EDB92-DBB2-244A-AF02-350BC3C89B05}"/>
              </a:ext>
            </a:extLst>
          </p:cNvPr>
          <p:cNvSpPr>
            <a:spLocks noGrp="1"/>
          </p:cNvSpPr>
          <p:nvPr>
            <p:ph type="title"/>
          </p:nvPr>
        </p:nvSpPr>
        <p:spPr>
          <a:xfrm>
            <a:off x="-381000" y="274638"/>
            <a:ext cx="7467600" cy="1143000"/>
          </a:xfrm>
        </p:spPr>
        <p:txBody>
          <a:bodyPr/>
          <a:lstStyle/>
          <a:p>
            <a:pPr eaLnBrk="1" fontAlgn="auto" hangingPunct="1">
              <a:spcAft>
                <a:spcPts val="0"/>
              </a:spcAft>
              <a:defRPr/>
            </a:pPr>
            <a:r>
              <a:rPr lang="en-US" sz="3600" b="1" dirty="0">
                <a:solidFill>
                  <a:schemeClr val="tx1"/>
                </a:solidFill>
                <a:latin typeface="Times New Roman" pitchFamily="18" charset="0"/>
                <a:cs typeface="Times New Roman" pitchFamily="18" charset="0"/>
              </a:rPr>
              <a:t>                EV3 ROBOT Sensors</a:t>
            </a:r>
          </a:p>
        </p:txBody>
      </p:sp>
      <p:sp>
        <p:nvSpPr>
          <p:cNvPr id="46083" name="Content Placeholder 2">
            <a:extLst>
              <a:ext uri="{FF2B5EF4-FFF2-40B4-BE49-F238E27FC236}">
                <a16:creationId xmlns:a16="http://schemas.microsoft.com/office/drawing/2014/main" id="{9D2DAED9-507C-FA4E-9C3C-E859FB251D14}"/>
              </a:ext>
            </a:extLst>
          </p:cNvPr>
          <p:cNvSpPr>
            <a:spLocks noGrp="1"/>
          </p:cNvSpPr>
          <p:nvPr>
            <p:ph sz="quarter" idx="1"/>
          </p:nvPr>
        </p:nvSpPr>
        <p:spPr>
          <a:xfrm>
            <a:off x="457200" y="1600200"/>
            <a:ext cx="7467600" cy="4873625"/>
          </a:xfrm>
        </p:spPr>
        <p:txBody>
          <a:bodyPr/>
          <a:lstStyle/>
          <a:p>
            <a:pPr eaLnBrk="1" hangingPunct="1"/>
            <a:r>
              <a:rPr lang="en-US" altLang="en-US">
                <a:latin typeface="Times New Roman" panose="02020603050405020304" pitchFamily="18" charset="0"/>
                <a:cs typeface="Times New Roman" panose="02020603050405020304" pitchFamily="18" charset="0"/>
              </a:rPr>
              <a:t>What do they do?</a:t>
            </a:r>
          </a:p>
          <a:p>
            <a:pPr lvl="1" eaLnBrk="1" hangingPunct="1"/>
            <a:r>
              <a:rPr lang="en-US" altLang="en-US">
                <a:latin typeface="Times New Roman" panose="02020603050405020304" pitchFamily="18" charset="0"/>
                <a:cs typeface="Times New Roman" panose="02020603050405020304" pitchFamily="18" charset="0"/>
              </a:rPr>
              <a:t>Gather information from the surroundings and send it to the computer brick.</a:t>
            </a:r>
          </a:p>
          <a:p>
            <a:pPr lvl="1" eaLnBrk="1" hangingPunct="1"/>
            <a:r>
              <a:rPr lang="en-US" altLang="en-US">
                <a:solidFill>
                  <a:srgbClr val="3366FF"/>
                </a:solidFill>
                <a:latin typeface="Times New Roman" panose="02020603050405020304" pitchFamily="18" charset="0"/>
                <a:cs typeface="Times New Roman" panose="02020603050405020304" pitchFamily="18" charset="0"/>
              </a:rPr>
              <a:t>Robot Sensors can only be used if the Robot’s program asks for information from them!</a:t>
            </a:r>
          </a:p>
          <a:p>
            <a:pPr lvl="1" eaLnBrk="1" hangingPunct="1"/>
            <a:r>
              <a:rPr lang="en-US" altLang="en-US">
                <a:solidFill>
                  <a:srgbClr val="3366FF"/>
                </a:solidFill>
                <a:latin typeface="Times New Roman" panose="02020603050405020304" pitchFamily="18" charset="0"/>
                <a:cs typeface="Times New Roman" panose="02020603050405020304" pitchFamily="18" charset="0"/>
              </a:rPr>
              <a:t>Similarly, the Robot can only act on information from the sensors if its program tells it to do so!</a:t>
            </a:r>
          </a:p>
          <a:p>
            <a:pPr eaLnBrk="1" hangingPunct="1"/>
            <a:r>
              <a:rPr lang="en-US" altLang="en-US">
                <a:latin typeface="Times New Roman" panose="02020603050405020304" pitchFamily="18" charset="0"/>
                <a:cs typeface="Times New Roman" panose="02020603050405020304" pitchFamily="18" charset="0"/>
              </a:rPr>
              <a:t>How do sensors send signals to the Computer brick?</a:t>
            </a:r>
          </a:p>
          <a:p>
            <a:pPr lvl="1" eaLnBrk="1" hangingPunct="1"/>
            <a:r>
              <a:rPr lang="en-US" altLang="en-US">
                <a:latin typeface="Times New Roman" panose="02020603050405020304" pitchFamily="18" charset="0"/>
                <a:cs typeface="Times New Roman" panose="02020603050405020304" pitchFamily="18" charset="0"/>
              </a:rPr>
              <a:t>The sensors send information through the wires (similar to the nervous system in your body) that connect them to the Computer brick, which uses the information if its program requires it.  </a:t>
            </a:r>
          </a:p>
          <a:p>
            <a:pPr lvl="1" eaLnBrk="1" hangingPunct="1"/>
            <a:endParaRPr lang="en-US" altLang="en-US">
              <a:latin typeface="Times New Roman" panose="02020603050405020304" pitchFamily="18" charset="0"/>
              <a:cs typeface="Times New Roman" panose="02020603050405020304" pitchFamily="18" charset="0"/>
            </a:endParaRPr>
          </a:p>
        </p:txBody>
      </p:sp>
      <p:sp>
        <p:nvSpPr>
          <p:cNvPr id="46084" name="Slide Number Placeholder 6">
            <a:extLst>
              <a:ext uri="{FF2B5EF4-FFF2-40B4-BE49-F238E27FC236}">
                <a16:creationId xmlns:a16="http://schemas.microsoft.com/office/drawing/2014/main" id="{31FDAF03-AC7D-864B-A8BC-C84AE574A93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D8541B0E-A6DB-6041-902A-E1C85F0C6AA1}" type="slidenum">
              <a:rPr lang="en-US" altLang="en-US" sz="1400" smtClean="0">
                <a:solidFill>
                  <a:srgbClr val="FFFFFF"/>
                </a:solidFill>
                <a:latin typeface="Arial" panose="020B0604020202020204" pitchFamily="34" charset="0"/>
              </a:rPr>
              <a:pPr>
                <a:spcBef>
                  <a:spcPct val="0"/>
                </a:spcBef>
                <a:buClrTx/>
                <a:buSzTx/>
                <a:buFontTx/>
                <a:buNone/>
              </a:pPr>
              <a:t>16</a:t>
            </a:fld>
            <a:endParaRPr lang="en-US" altLang="en-US" sz="1400">
              <a:solidFill>
                <a:srgbClr val="FFFFFF"/>
              </a:solidFill>
              <a:latin typeface="Arial" panose="020B0604020202020204" pitchFamily="34" charset="0"/>
            </a:endParaRPr>
          </a:p>
        </p:txBody>
      </p:sp>
      <p:sp>
        <p:nvSpPr>
          <p:cNvPr id="46085" name="Footer Placeholder 5">
            <a:extLst>
              <a:ext uri="{FF2B5EF4-FFF2-40B4-BE49-F238E27FC236}">
                <a16:creationId xmlns:a16="http://schemas.microsoft.com/office/drawing/2014/main" id="{CE7D3835-5AC8-5A46-ADAD-837C94D07160}"/>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pic>
        <p:nvPicPr>
          <p:cNvPr id="46086" name="Picture 1">
            <a:extLst>
              <a:ext uri="{FF2B5EF4-FFF2-40B4-BE49-F238E27FC236}">
                <a16:creationId xmlns:a16="http://schemas.microsoft.com/office/drawing/2014/main" id="{3764DC87-2971-4E41-8F38-2620A74A41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6513" y="280988"/>
            <a:ext cx="2041525"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itle 1">
            <a:extLst>
              <a:ext uri="{FF2B5EF4-FFF2-40B4-BE49-F238E27FC236}">
                <a16:creationId xmlns:a16="http://schemas.microsoft.com/office/drawing/2014/main" id="{951F75C2-CF6D-E848-B8B1-606ACF3F28D5}"/>
              </a:ext>
            </a:extLst>
          </p:cNvPr>
          <p:cNvSpPr>
            <a:spLocks noGrp="1"/>
          </p:cNvSpPr>
          <p:nvPr>
            <p:ph type="title"/>
          </p:nvPr>
        </p:nvSpPr>
        <p:spPr>
          <a:xfrm>
            <a:off x="457200" y="274638"/>
            <a:ext cx="6553200" cy="1143000"/>
          </a:xfrm>
        </p:spPr>
        <p:txBody>
          <a:bodyPr>
            <a:normAutofit fontScale="90000"/>
          </a:bodyPr>
          <a:lstStyle/>
          <a:p>
            <a:pPr eaLnBrk="1" fontAlgn="auto" hangingPunct="1">
              <a:spcAft>
                <a:spcPts val="0"/>
              </a:spcAft>
              <a:defRPr/>
            </a:pPr>
            <a:r>
              <a:rPr lang="en-US" sz="3600" b="1" dirty="0">
                <a:solidFill>
                  <a:schemeClr val="tx1"/>
                </a:solidFill>
                <a:latin typeface="Times New Roman" pitchFamily="18" charset="0"/>
                <a:cs typeface="Times New Roman" pitchFamily="18" charset="0"/>
              </a:rPr>
              <a:t>How do Robot Sensors Work?</a:t>
            </a:r>
          </a:p>
        </p:txBody>
      </p:sp>
      <p:sp>
        <p:nvSpPr>
          <p:cNvPr id="48131" name="Content Placeholder 2">
            <a:extLst>
              <a:ext uri="{FF2B5EF4-FFF2-40B4-BE49-F238E27FC236}">
                <a16:creationId xmlns:a16="http://schemas.microsoft.com/office/drawing/2014/main" id="{0BD3F9E9-B47E-8C49-9ACD-6AB857500CB6}"/>
              </a:ext>
            </a:extLst>
          </p:cNvPr>
          <p:cNvSpPr>
            <a:spLocks noGrp="1"/>
          </p:cNvSpPr>
          <p:nvPr>
            <p:ph sz="quarter" idx="1"/>
          </p:nvPr>
        </p:nvSpPr>
        <p:spPr>
          <a:xfrm>
            <a:off x="457200" y="1600200"/>
            <a:ext cx="7467600" cy="3657600"/>
          </a:xfrm>
        </p:spPr>
        <p:txBody>
          <a:bodyPr/>
          <a:lstStyle/>
          <a:p>
            <a:pPr eaLnBrk="1" hangingPunct="1"/>
            <a:r>
              <a:rPr lang="en-US" altLang="en-US" sz="2000">
                <a:latin typeface="Times New Roman" panose="02020603050405020304" pitchFamily="18" charset="0"/>
                <a:cs typeface="Times New Roman" panose="02020603050405020304" pitchFamily="18" charset="0"/>
              </a:rPr>
              <a:t>Touch Sensor</a:t>
            </a:r>
          </a:p>
          <a:p>
            <a:pPr lvl="1" eaLnBrk="1" hangingPunct="1"/>
            <a:r>
              <a:rPr lang="en-US" altLang="en-US" sz="2000">
                <a:latin typeface="Times New Roman" panose="02020603050405020304" pitchFamily="18" charset="0"/>
                <a:cs typeface="Times New Roman" panose="02020603050405020304" pitchFamily="18" charset="0"/>
              </a:rPr>
              <a:t>Button-like protrusion.  When bumped, it sends a signal to the computer brick saying that it has been touched</a:t>
            </a:r>
          </a:p>
          <a:p>
            <a:pPr eaLnBrk="1" hangingPunct="1"/>
            <a:r>
              <a:rPr lang="en-US" altLang="en-US" sz="2000">
                <a:latin typeface="Times New Roman" panose="02020603050405020304" pitchFamily="18" charset="0"/>
                <a:cs typeface="Times New Roman" panose="02020603050405020304" pitchFamily="18" charset="0"/>
              </a:rPr>
              <a:t>Color Sensor</a:t>
            </a:r>
          </a:p>
          <a:p>
            <a:pPr lvl="1" eaLnBrk="1" hangingPunct="1"/>
            <a:r>
              <a:rPr lang="en-US" altLang="en-US" sz="2000">
                <a:latin typeface="Times New Roman" panose="02020603050405020304" pitchFamily="18" charset="0"/>
                <a:cs typeface="Times New Roman" panose="02020603050405020304" pitchFamily="18" charset="0"/>
              </a:rPr>
              <a:t>Works in two different ways</a:t>
            </a:r>
          </a:p>
          <a:p>
            <a:pPr lvl="2" eaLnBrk="1" hangingPunct="1"/>
            <a:r>
              <a:rPr lang="en-US" altLang="en-US" sz="1600">
                <a:latin typeface="Times New Roman" panose="02020603050405020304" pitchFamily="18" charset="0"/>
                <a:cs typeface="Times New Roman" panose="02020603050405020304" pitchFamily="18" charset="0"/>
              </a:rPr>
              <a:t>Can detect the amount of ambient light and convert it to a numerical value.  This value is sent to the Computer brick</a:t>
            </a:r>
          </a:p>
          <a:p>
            <a:pPr lvl="2" eaLnBrk="1" hangingPunct="1"/>
            <a:r>
              <a:rPr lang="en-US" altLang="en-US" sz="1600">
                <a:latin typeface="Times New Roman" panose="02020603050405020304" pitchFamily="18" charset="0"/>
                <a:cs typeface="Times New Roman" panose="02020603050405020304" pitchFamily="18" charset="0"/>
              </a:rPr>
              <a:t>Can send out light and detect how much is reflected by an object.  This is to detect brightness of an object. Converts amount of reflected light to a numerical value and sends it to the Computer brick. If no object is in front of the sensor, it sends a value of zero. </a:t>
            </a:r>
          </a:p>
          <a:p>
            <a:pPr lvl="2" eaLnBrk="1" hangingPunct="1"/>
            <a:endParaRPr lang="en-US" altLang="en-US" sz="1600">
              <a:latin typeface="Times New Roman" panose="02020603050405020304" pitchFamily="18" charset="0"/>
              <a:cs typeface="Times New Roman" panose="02020603050405020304" pitchFamily="18" charset="0"/>
            </a:endParaRPr>
          </a:p>
          <a:p>
            <a:pPr lvl="2" eaLnBrk="1" hangingPunct="1"/>
            <a:endParaRPr lang="en-US" altLang="en-US" sz="1600">
              <a:latin typeface="Times New Roman" panose="02020603050405020304" pitchFamily="18" charset="0"/>
              <a:cs typeface="Times New Roman" panose="02020603050405020304" pitchFamily="18" charset="0"/>
            </a:endParaRPr>
          </a:p>
        </p:txBody>
      </p:sp>
      <p:sp>
        <p:nvSpPr>
          <p:cNvPr id="48132" name="Slide Number Placeholder 7">
            <a:extLst>
              <a:ext uri="{FF2B5EF4-FFF2-40B4-BE49-F238E27FC236}">
                <a16:creationId xmlns:a16="http://schemas.microsoft.com/office/drawing/2014/main" id="{1B0374F5-A147-D04D-9B41-C4AD24816D8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713773C4-A859-0345-A7CE-01689C3391BD}" type="slidenum">
              <a:rPr lang="en-US" altLang="en-US" sz="1400" smtClean="0">
                <a:solidFill>
                  <a:srgbClr val="FFFFFF"/>
                </a:solidFill>
                <a:latin typeface="Arial" panose="020B0604020202020204" pitchFamily="34" charset="0"/>
              </a:rPr>
              <a:pPr>
                <a:spcBef>
                  <a:spcPct val="0"/>
                </a:spcBef>
                <a:buClrTx/>
                <a:buSzTx/>
                <a:buFontTx/>
                <a:buNone/>
              </a:pPr>
              <a:t>17</a:t>
            </a:fld>
            <a:endParaRPr lang="en-US" altLang="en-US" sz="1400">
              <a:solidFill>
                <a:srgbClr val="FFFFFF"/>
              </a:solidFill>
              <a:latin typeface="Arial" panose="020B0604020202020204" pitchFamily="34" charset="0"/>
            </a:endParaRPr>
          </a:p>
        </p:txBody>
      </p:sp>
      <p:sp>
        <p:nvSpPr>
          <p:cNvPr id="48133" name="Footer Placeholder 5">
            <a:extLst>
              <a:ext uri="{FF2B5EF4-FFF2-40B4-BE49-F238E27FC236}">
                <a16:creationId xmlns:a16="http://schemas.microsoft.com/office/drawing/2014/main" id="{5EF5736F-6751-8149-A80D-304B8AAD0F89}"/>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pic>
        <p:nvPicPr>
          <p:cNvPr id="48134" name="Picture 1">
            <a:extLst>
              <a:ext uri="{FF2B5EF4-FFF2-40B4-BE49-F238E27FC236}">
                <a16:creationId xmlns:a16="http://schemas.microsoft.com/office/drawing/2014/main" id="{B371F2E2-BE0E-8E45-BDBC-465385C71B2B}"/>
              </a:ext>
            </a:extLst>
          </p:cNvPr>
          <p:cNvPicPr>
            <a:picLocks noChangeAspect="1"/>
          </p:cNvPicPr>
          <p:nvPr/>
        </p:nvPicPr>
        <p:blipFill>
          <a:blip r:embed="rId3">
            <a:extLst>
              <a:ext uri="{28A0092B-C50C-407E-A947-70E740481C1C}">
                <a14:useLocalDpi xmlns:a14="http://schemas.microsoft.com/office/drawing/2010/main" val="0"/>
              </a:ext>
            </a:extLst>
          </a:blip>
          <a:srcRect b="13010"/>
          <a:stretch>
            <a:fillRect/>
          </a:stretch>
        </p:blipFill>
        <p:spPr bwMode="auto">
          <a:xfrm>
            <a:off x="6981825" y="2286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2">
            <a:extLst>
              <a:ext uri="{FF2B5EF4-FFF2-40B4-BE49-F238E27FC236}">
                <a16:creationId xmlns:a16="http://schemas.microsoft.com/office/drawing/2014/main" id="{B2C21908-50C0-7D4D-BC36-96A4530C83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773613"/>
            <a:ext cx="1524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B751C8D-C3EE-5C4E-8617-F2A213F7E9B8}"/>
              </a:ext>
            </a:extLst>
          </p:cNvPr>
          <p:cNvSpPr>
            <a:spLocks noGrp="1"/>
          </p:cNvSpPr>
          <p:nvPr>
            <p:ph type="title"/>
          </p:nvPr>
        </p:nvSpPr>
        <p:spPr>
          <a:xfrm>
            <a:off x="661988" y="0"/>
            <a:ext cx="7467600" cy="639763"/>
          </a:xfrm>
        </p:spPr>
        <p:txBody>
          <a:bodyPr/>
          <a:lstStyle/>
          <a:p>
            <a:pPr algn="ctr" eaLnBrk="1" fontAlgn="auto" hangingPunct="1">
              <a:spcAft>
                <a:spcPts val="0"/>
              </a:spcAft>
              <a:defRPr/>
            </a:pPr>
            <a:r>
              <a:rPr lang="en-US" b="1" dirty="0">
                <a:solidFill>
                  <a:schemeClr val="tx1"/>
                </a:solidFill>
                <a:latin typeface="Times New Roman" pitchFamily="18" charset="0"/>
                <a:cs typeface="Times New Roman" pitchFamily="18" charset="0"/>
              </a:rPr>
              <a:t>How do Robot Sensors Work? (cont.) </a:t>
            </a:r>
          </a:p>
        </p:txBody>
      </p:sp>
      <p:sp>
        <p:nvSpPr>
          <p:cNvPr id="3" name="Content Placeholder 2">
            <a:extLst>
              <a:ext uri="{FF2B5EF4-FFF2-40B4-BE49-F238E27FC236}">
                <a16:creationId xmlns:a16="http://schemas.microsoft.com/office/drawing/2014/main" id="{40F0FBB5-07F0-0E41-AFD8-32EEDF71B519}"/>
              </a:ext>
            </a:extLst>
          </p:cNvPr>
          <p:cNvSpPr>
            <a:spLocks noGrp="1"/>
          </p:cNvSpPr>
          <p:nvPr>
            <p:ph sz="quarter" idx="1"/>
          </p:nvPr>
        </p:nvSpPr>
        <p:spPr>
          <a:xfrm>
            <a:off x="228600" y="639763"/>
            <a:ext cx="8229600" cy="4873625"/>
          </a:xfrm>
        </p:spPr>
        <p:txBody>
          <a:bodyPr>
            <a:normAutofit fontScale="92500"/>
          </a:bodyPr>
          <a:lstStyle/>
          <a:p>
            <a:pPr marL="274320" indent="-274320" eaLnBrk="1" fontAlgn="auto" hangingPunct="1">
              <a:spcAft>
                <a:spcPts val="0"/>
              </a:spcAft>
              <a:buFont typeface="Wingdings 3"/>
              <a:buChar char=""/>
              <a:defRPr/>
            </a:pPr>
            <a:r>
              <a:rPr lang="en-US" dirty="0">
                <a:latin typeface="Times New Roman" pitchFamily="18" charset="0"/>
                <a:cs typeface="Times New Roman" pitchFamily="18" charset="0"/>
              </a:rPr>
              <a:t>Ultrasonic Sensor	</a:t>
            </a:r>
          </a:p>
          <a:p>
            <a:pPr marL="822960" lvl="2" indent="-182880" eaLnBrk="1" fontAlgn="auto" hangingPunct="1">
              <a:spcAft>
                <a:spcPts val="0"/>
              </a:spcAft>
              <a:buClr>
                <a:schemeClr val="bg1">
                  <a:shade val="50000"/>
                </a:schemeClr>
              </a:buClr>
              <a:buFont typeface="Wingdings 3"/>
              <a:buChar char=""/>
              <a:defRPr/>
            </a:pPr>
            <a:r>
              <a:rPr lang="en-US" dirty="0">
                <a:latin typeface="Times New Roman" pitchFamily="18" charset="0"/>
                <a:cs typeface="Times New Roman" pitchFamily="18" charset="0"/>
              </a:rPr>
              <a:t>The Ultrasonic Sensor has two parts</a:t>
            </a:r>
          </a:p>
          <a:p>
            <a:pPr marL="1097280" lvl="3" indent="-182880" eaLnBrk="1" fontAlgn="auto" hangingPunct="1">
              <a:spcAft>
                <a:spcPts val="0"/>
              </a:spcAft>
              <a:buClr>
                <a:schemeClr val="accent2">
                  <a:shade val="75000"/>
                </a:schemeClr>
              </a:buClr>
              <a:buFont typeface="Wingdings"/>
              <a:buChar char=""/>
              <a:defRPr/>
            </a:pPr>
            <a:r>
              <a:rPr lang="en-US" dirty="0">
                <a:latin typeface="Times New Roman" pitchFamily="18" charset="0"/>
                <a:cs typeface="Times New Roman" pitchFamily="18" charset="0"/>
              </a:rPr>
              <a:t>A transmitter that sends out a signal that humans cannot hear</a:t>
            </a:r>
          </a:p>
          <a:p>
            <a:pPr marL="1097280" lvl="3" indent="-182880" eaLnBrk="1" fontAlgn="auto" hangingPunct="1">
              <a:spcAft>
                <a:spcPts val="0"/>
              </a:spcAft>
              <a:buClr>
                <a:schemeClr val="accent2">
                  <a:shade val="75000"/>
                </a:schemeClr>
              </a:buClr>
              <a:buFont typeface="Wingdings"/>
              <a:buChar char=""/>
              <a:defRPr/>
            </a:pPr>
            <a:r>
              <a:rPr lang="en-US" dirty="0">
                <a:latin typeface="Times New Roman" pitchFamily="18" charset="0"/>
                <a:cs typeface="Times New Roman" pitchFamily="18" charset="0"/>
              </a:rPr>
              <a:t>A receiver that receives the signal after it has bounced off of nearby objects</a:t>
            </a:r>
          </a:p>
          <a:p>
            <a:pPr marL="822960" lvl="2" indent="-182880" eaLnBrk="1" fontAlgn="auto" hangingPunct="1">
              <a:spcAft>
                <a:spcPts val="0"/>
              </a:spcAft>
              <a:buClr>
                <a:schemeClr val="bg1">
                  <a:shade val="50000"/>
                </a:schemeClr>
              </a:buClr>
              <a:buFont typeface="Wingdings 3"/>
              <a:buChar char=""/>
              <a:defRPr/>
            </a:pPr>
            <a:r>
              <a:rPr lang="en-US" dirty="0">
                <a:latin typeface="Times New Roman" pitchFamily="18" charset="0"/>
                <a:cs typeface="Times New Roman" pitchFamily="18" charset="0"/>
              </a:rPr>
              <a:t>The sensors sends out its signal and determines how long the signal takes to come back. </a:t>
            </a:r>
          </a:p>
          <a:p>
            <a:pPr marL="1097280" lvl="3" indent="-182880" eaLnBrk="1" fontAlgn="auto" hangingPunct="1">
              <a:spcAft>
                <a:spcPts val="0"/>
              </a:spcAft>
              <a:buClr>
                <a:schemeClr val="accent2">
                  <a:shade val="75000"/>
                </a:schemeClr>
              </a:buClr>
              <a:buFont typeface="Wingdings"/>
              <a:buChar char=""/>
              <a:defRPr/>
            </a:pPr>
            <a:r>
              <a:rPr lang="en-US" dirty="0">
                <a:latin typeface="Times New Roman" pitchFamily="18" charset="0"/>
                <a:cs typeface="Times New Roman" pitchFamily="18" charset="0"/>
              </a:rPr>
              <a:t>If the object is very close to the sensor, the signal will come back quickly</a:t>
            </a:r>
          </a:p>
          <a:p>
            <a:pPr marL="1097280" lvl="3" indent="-182880" eaLnBrk="1" fontAlgn="auto" hangingPunct="1">
              <a:spcAft>
                <a:spcPts val="0"/>
              </a:spcAft>
              <a:buClr>
                <a:schemeClr val="accent2">
                  <a:shade val="75000"/>
                </a:schemeClr>
              </a:buClr>
              <a:buFont typeface="Wingdings"/>
              <a:buChar char=""/>
              <a:defRPr/>
            </a:pPr>
            <a:r>
              <a:rPr lang="en-US" dirty="0">
                <a:latin typeface="Times New Roman" pitchFamily="18" charset="0"/>
                <a:cs typeface="Times New Roman" pitchFamily="18" charset="0"/>
              </a:rPr>
              <a:t>If the object is far away from the sensor, the signal takes longer to come back</a:t>
            </a:r>
          </a:p>
          <a:p>
            <a:pPr marL="1097280" lvl="3" indent="-182880" eaLnBrk="1" fontAlgn="auto" hangingPunct="1">
              <a:spcAft>
                <a:spcPts val="0"/>
              </a:spcAft>
              <a:buClr>
                <a:schemeClr val="accent2">
                  <a:shade val="75000"/>
                </a:schemeClr>
              </a:buClr>
              <a:buFont typeface="Wingdings"/>
              <a:buChar char=""/>
              <a:defRPr/>
            </a:pPr>
            <a:r>
              <a:rPr lang="en-US" dirty="0">
                <a:latin typeface="Times New Roman" pitchFamily="18" charset="0"/>
                <a:cs typeface="Times New Roman" pitchFamily="18" charset="0"/>
              </a:rPr>
              <a:t>If objects are too far away from the sensor, the signal will take so long to come back (or be so weak when it comes back) that the receiver cannot detect it</a:t>
            </a:r>
          </a:p>
          <a:p>
            <a:pPr marL="822960" lvl="2" indent="-182880" eaLnBrk="1" fontAlgn="auto" hangingPunct="1">
              <a:spcAft>
                <a:spcPts val="0"/>
              </a:spcAft>
              <a:buClr>
                <a:schemeClr val="bg1">
                  <a:shade val="50000"/>
                </a:schemeClr>
              </a:buClr>
              <a:buFont typeface="Wingdings 3"/>
              <a:buChar char=""/>
              <a:defRPr/>
            </a:pPr>
            <a:r>
              <a:rPr lang="en-US" dirty="0">
                <a:latin typeface="Times New Roman" pitchFamily="18" charset="0"/>
                <a:cs typeface="Times New Roman" pitchFamily="18" charset="0"/>
              </a:rPr>
              <a:t>The Ultrasonic Sensor sends a message back to the computer brick, telling it the time taken for the signal to return. The computer brick then uses this information to compute how far away the object was.   </a:t>
            </a:r>
          </a:p>
          <a:p>
            <a:pPr marL="548640" lvl="1" indent="-274320" eaLnBrk="1" fontAlgn="auto" hangingPunct="1">
              <a:spcAft>
                <a:spcPts val="0"/>
              </a:spcAft>
              <a:buFont typeface="Wingdings 3"/>
              <a:buChar char=""/>
              <a:defRPr/>
            </a:pPr>
            <a:r>
              <a:rPr lang="en-US" dirty="0">
                <a:latin typeface="Times New Roman" pitchFamily="18" charset="0"/>
                <a:cs typeface="Times New Roman" pitchFamily="18" charset="0"/>
              </a:rPr>
              <a:t>Can you name a process performed by certain animals that works like this?</a:t>
            </a:r>
          </a:p>
        </p:txBody>
      </p:sp>
      <p:sp>
        <p:nvSpPr>
          <p:cNvPr id="50180" name="Slide Number Placeholder 5">
            <a:extLst>
              <a:ext uri="{FF2B5EF4-FFF2-40B4-BE49-F238E27FC236}">
                <a16:creationId xmlns:a16="http://schemas.microsoft.com/office/drawing/2014/main" id="{3BA61B31-0CB1-D345-B03A-B4B24604683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8CB3B35E-B6C8-904A-9215-58C61D9D8FEA}" type="slidenum">
              <a:rPr lang="en-US" altLang="en-US" sz="1400" smtClean="0">
                <a:solidFill>
                  <a:srgbClr val="FFFFFF"/>
                </a:solidFill>
                <a:latin typeface="Arial" panose="020B0604020202020204" pitchFamily="34" charset="0"/>
              </a:rPr>
              <a:pPr>
                <a:spcBef>
                  <a:spcPct val="0"/>
                </a:spcBef>
                <a:buClrTx/>
                <a:buSzTx/>
                <a:buFontTx/>
                <a:buNone/>
              </a:pPr>
              <a:t>18</a:t>
            </a:fld>
            <a:endParaRPr lang="en-US" altLang="en-US" sz="1400">
              <a:solidFill>
                <a:srgbClr val="FFFFFF"/>
              </a:solidFill>
              <a:latin typeface="Arial" panose="020B0604020202020204" pitchFamily="34" charset="0"/>
            </a:endParaRPr>
          </a:p>
        </p:txBody>
      </p:sp>
      <p:sp>
        <p:nvSpPr>
          <p:cNvPr id="50181" name="Footer Placeholder 5">
            <a:extLst>
              <a:ext uri="{FF2B5EF4-FFF2-40B4-BE49-F238E27FC236}">
                <a16:creationId xmlns:a16="http://schemas.microsoft.com/office/drawing/2014/main" id="{E665D6F5-C3E4-F045-B53D-DDC086B90FD3}"/>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pic>
        <p:nvPicPr>
          <p:cNvPr id="50182" name="Picture 1">
            <a:extLst>
              <a:ext uri="{FF2B5EF4-FFF2-40B4-BE49-F238E27FC236}">
                <a16:creationId xmlns:a16="http://schemas.microsoft.com/office/drawing/2014/main" id="{32418E4F-3864-3C4D-AB25-E0C43FBD0EFD}"/>
              </a:ext>
            </a:extLst>
          </p:cNvPr>
          <p:cNvPicPr>
            <a:picLocks noChangeAspect="1"/>
          </p:cNvPicPr>
          <p:nvPr/>
        </p:nvPicPr>
        <p:blipFill>
          <a:blip r:embed="rId3">
            <a:extLst>
              <a:ext uri="{28A0092B-C50C-407E-A947-70E740481C1C}">
                <a14:useLocalDpi xmlns:a14="http://schemas.microsoft.com/office/drawing/2010/main" val="0"/>
              </a:ext>
            </a:extLst>
          </a:blip>
          <a:srcRect l="25999" t="37009" r="25999" b="34399"/>
          <a:stretch>
            <a:fillRect/>
          </a:stretch>
        </p:blipFill>
        <p:spPr bwMode="auto">
          <a:xfrm>
            <a:off x="4724400" y="5029200"/>
            <a:ext cx="3048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6F99-BFB3-2A4D-A8AE-C8F075B476A2}"/>
              </a:ext>
            </a:extLst>
          </p:cNvPr>
          <p:cNvSpPr>
            <a:spLocks noGrp="1"/>
          </p:cNvSpPr>
          <p:nvPr>
            <p:ph type="title"/>
          </p:nvPr>
        </p:nvSpPr>
        <p:spPr>
          <a:xfrm>
            <a:off x="457200" y="304800"/>
            <a:ext cx="8229600" cy="533400"/>
          </a:xfrm>
        </p:spPr>
        <p:txBody>
          <a:bodyPr>
            <a:normAutofit fontScale="90000"/>
          </a:bodyPr>
          <a:lstStyle/>
          <a:p>
            <a:pPr algn="ctr" eaLnBrk="1" fontAlgn="auto" hangingPunct="1">
              <a:spcAft>
                <a:spcPts val="0"/>
              </a:spcAft>
              <a:defRPr/>
            </a:pPr>
            <a:r>
              <a:rPr lang="en-US" b="1" dirty="0">
                <a:solidFill>
                  <a:schemeClr val="tx1"/>
                </a:solidFill>
                <a:latin typeface="Times New Roman" pitchFamily="18" charset="0"/>
                <a:cs typeface="Times New Roman" pitchFamily="18" charset="0"/>
              </a:rPr>
              <a:t>What are robot equivalents of human sensors?</a:t>
            </a:r>
          </a:p>
        </p:txBody>
      </p:sp>
      <p:graphicFrame>
        <p:nvGraphicFramePr>
          <p:cNvPr id="4" name="Content Placeholder 3">
            <a:extLst>
              <a:ext uri="{FF2B5EF4-FFF2-40B4-BE49-F238E27FC236}">
                <a16:creationId xmlns:a16="http://schemas.microsoft.com/office/drawing/2014/main" id="{8C2D1AB3-1EF3-194F-B041-8E2917FD1CD4}"/>
              </a:ext>
            </a:extLst>
          </p:cNvPr>
          <p:cNvGraphicFramePr>
            <a:graphicFrameLocks noGrp="1"/>
          </p:cNvGraphicFramePr>
          <p:nvPr>
            <p:ph sz="quarter" idx="1"/>
          </p:nvPr>
        </p:nvGraphicFramePr>
        <p:xfrm>
          <a:off x="457200" y="1146810"/>
          <a:ext cx="7467600" cy="4257040"/>
        </p:xfrm>
        <a:graphic>
          <a:graphicData uri="http://schemas.openxmlformats.org/drawingml/2006/table">
            <a:tbl>
              <a:tblPr firstRow="1" bandRow="1">
                <a:tableStyleId>{306799F8-075E-4A3A-A7F6-7FBC6576F1A4}</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850900">
                <a:tc>
                  <a:txBody>
                    <a:bodyPr/>
                    <a:lstStyle/>
                    <a:p>
                      <a:pPr marL="0" marR="0" algn="ctr">
                        <a:spcBef>
                          <a:spcPts val="0"/>
                        </a:spcBef>
                        <a:spcAft>
                          <a:spcPts val="400"/>
                        </a:spcAft>
                      </a:pPr>
                      <a:r>
                        <a:rPr lang="en-US" sz="2800" dirty="0">
                          <a:solidFill>
                            <a:schemeClr val="tx1"/>
                          </a:solidFill>
                          <a:latin typeface="Calibri" pitchFamily="34" charset="0"/>
                        </a:rPr>
                        <a:t>Human sensor</a:t>
                      </a:r>
                      <a:endParaRPr lang="en-US" sz="2800" dirty="0">
                        <a:solidFill>
                          <a:schemeClr val="tx1"/>
                        </a:solidFill>
                        <a:latin typeface="Calibri" pitchFamily="34" charset="0"/>
                        <a:ea typeface="Times New Roman"/>
                        <a:cs typeface="Times New Roman"/>
                      </a:endParaRPr>
                    </a:p>
                  </a:txBody>
                  <a:tcPr marL="62230" marR="622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gn="ctr">
                        <a:spcBef>
                          <a:spcPts val="0"/>
                        </a:spcBef>
                        <a:spcAft>
                          <a:spcPts val="400"/>
                        </a:spcAft>
                      </a:pPr>
                      <a:r>
                        <a:rPr lang="en-US" sz="2800" dirty="0">
                          <a:solidFill>
                            <a:schemeClr val="tx1"/>
                          </a:solidFill>
                          <a:latin typeface="Calibri" pitchFamily="34" charset="0"/>
                        </a:rPr>
                        <a:t>Equivalent robot sensor</a:t>
                      </a:r>
                      <a:endParaRPr lang="en-US" sz="2800" dirty="0">
                        <a:solidFill>
                          <a:schemeClr val="tx1"/>
                        </a:solidFill>
                        <a:latin typeface="Calibri" pitchFamily="34" charset="0"/>
                        <a:ea typeface="Times New Roman"/>
                        <a:cs typeface="Times New Roman"/>
                      </a:endParaRPr>
                    </a:p>
                  </a:txBody>
                  <a:tcPr marL="62230" marR="622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850900">
                <a:tc>
                  <a:txBody>
                    <a:bodyPr/>
                    <a:lstStyle/>
                    <a:p>
                      <a:pPr marL="0" marR="0" algn="ctr">
                        <a:spcBef>
                          <a:spcPts val="0"/>
                        </a:spcBef>
                        <a:spcAft>
                          <a:spcPts val="400"/>
                        </a:spcAft>
                      </a:pPr>
                      <a:r>
                        <a:rPr lang="en-US" sz="2800" dirty="0">
                          <a:solidFill>
                            <a:schemeClr val="tx1"/>
                          </a:solidFill>
                          <a:latin typeface="Calibri" pitchFamily="34" charset="0"/>
                        </a:rPr>
                        <a:t>Eyes </a:t>
                      </a:r>
                      <a:endParaRPr lang="en-US" sz="2800" dirty="0">
                        <a:solidFill>
                          <a:schemeClr val="tx1"/>
                        </a:solidFill>
                        <a:latin typeface="Calibri" pitchFamily="34" charset="0"/>
                        <a:ea typeface="Times New Roman"/>
                        <a:cs typeface="Times New Roman"/>
                      </a:endParaRPr>
                    </a:p>
                  </a:txBody>
                  <a:tcPr marL="62230" marR="622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gn="ctr">
                        <a:spcBef>
                          <a:spcPts val="0"/>
                        </a:spcBef>
                        <a:spcAft>
                          <a:spcPts val="400"/>
                        </a:spcAft>
                      </a:pPr>
                      <a:r>
                        <a:rPr lang="en-US" sz="2800" dirty="0">
                          <a:solidFill>
                            <a:schemeClr val="tx1"/>
                          </a:solidFill>
                          <a:latin typeface="Calibri" pitchFamily="34" charset="0"/>
                        </a:rPr>
                        <a:t>Light sensor, Ultrasonic sensor </a:t>
                      </a:r>
                      <a:endParaRPr lang="en-US" sz="2800" dirty="0">
                        <a:solidFill>
                          <a:schemeClr val="tx1"/>
                        </a:solidFill>
                        <a:latin typeface="Calibri" pitchFamily="34" charset="0"/>
                        <a:ea typeface="Times New Roman"/>
                        <a:cs typeface="Times New Roman"/>
                      </a:endParaRPr>
                    </a:p>
                  </a:txBody>
                  <a:tcPr marL="62230" marR="622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850900">
                <a:tc>
                  <a:txBody>
                    <a:bodyPr/>
                    <a:lstStyle/>
                    <a:p>
                      <a:pPr marL="0" marR="0" algn="ctr">
                        <a:spcBef>
                          <a:spcPts val="0"/>
                        </a:spcBef>
                        <a:spcAft>
                          <a:spcPts val="400"/>
                        </a:spcAft>
                      </a:pPr>
                      <a:r>
                        <a:rPr lang="en-US" sz="2800" dirty="0">
                          <a:solidFill>
                            <a:schemeClr val="tx1"/>
                          </a:solidFill>
                          <a:latin typeface="Calibri" pitchFamily="34" charset="0"/>
                        </a:rPr>
                        <a:t>Skin</a:t>
                      </a:r>
                      <a:endParaRPr lang="en-US" sz="2800" dirty="0">
                        <a:solidFill>
                          <a:schemeClr val="tx1"/>
                        </a:solidFill>
                        <a:latin typeface="Calibri" pitchFamily="34" charset="0"/>
                        <a:ea typeface="Times New Roman"/>
                        <a:cs typeface="Times New Roman"/>
                      </a:endParaRPr>
                    </a:p>
                  </a:txBody>
                  <a:tcPr marL="62230" marR="622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gn="ctr">
                        <a:spcBef>
                          <a:spcPts val="0"/>
                        </a:spcBef>
                        <a:spcAft>
                          <a:spcPts val="400"/>
                        </a:spcAft>
                      </a:pPr>
                      <a:r>
                        <a:rPr lang="en-US" sz="2800" dirty="0">
                          <a:solidFill>
                            <a:schemeClr val="tx1"/>
                          </a:solidFill>
                          <a:latin typeface="Calibri" pitchFamily="34" charset="0"/>
                        </a:rPr>
                        <a:t>Touch sensor</a:t>
                      </a:r>
                      <a:endParaRPr lang="en-US" sz="2800" dirty="0">
                        <a:solidFill>
                          <a:schemeClr val="tx1"/>
                        </a:solidFill>
                        <a:latin typeface="Calibri" pitchFamily="34" charset="0"/>
                        <a:ea typeface="Times New Roman"/>
                        <a:cs typeface="Times New Roman"/>
                      </a:endParaRPr>
                    </a:p>
                  </a:txBody>
                  <a:tcPr marL="62230" marR="622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850900">
                <a:tc>
                  <a:txBody>
                    <a:bodyPr/>
                    <a:lstStyle/>
                    <a:p>
                      <a:pPr marL="0" marR="0" algn="ctr">
                        <a:spcBef>
                          <a:spcPts val="0"/>
                        </a:spcBef>
                        <a:spcAft>
                          <a:spcPts val="0"/>
                        </a:spcAft>
                      </a:pPr>
                      <a:r>
                        <a:rPr lang="en-US" sz="2800" dirty="0">
                          <a:solidFill>
                            <a:schemeClr val="tx1"/>
                          </a:solidFill>
                          <a:latin typeface="Calibri" pitchFamily="34" charset="0"/>
                        </a:rPr>
                        <a:t>Smell</a:t>
                      </a:r>
                      <a:endParaRPr lang="en-US" sz="2800" dirty="0">
                        <a:solidFill>
                          <a:schemeClr val="tx1"/>
                        </a:solidFill>
                        <a:latin typeface="Calibri" pitchFamily="34" charset="0"/>
                        <a:ea typeface="Times New Roman"/>
                        <a:cs typeface="Times New Roman"/>
                      </a:endParaRPr>
                    </a:p>
                  </a:txBody>
                  <a:tcPr marL="62230" marR="622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gn="ctr">
                        <a:spcBef>
                          <a:spcPts val="0"/>
                        </a:spcBef>
                        <a:spcAft>
                          <a:spcPts val="0"/>
                        </a:spcAft>
                      </a:pPr>
                      <a:r>
                        <a:rPr lang="en-US" sz="2800" dirty="0">
                          <a:solidFill>
                            <a:schemeClr val="tx1"/>
                          </a:solidFill>
                          <a:latin typeface="Calibri" pitchFamily="34" charset="0"/>
                        </a:rPr>
                        <a:t>None for Lego EV3</a:t>
                      </a:r>
                      <a:endParaRPr lang="en-US" sz="2800" dirty="0">
                        <a:solidFill>
                          <a:schemeClr val="tx1"/>
                        </a:solidFill>
                        <a:latin typeface="Calibri" pitchFamily="34" charset="0"/>
                        <a:ea typeface="Times New Roman"/>
                        <a:cs typeface="Times New Roman"/>
                      </a:endParaRPr>
                    </a:p>
                  </a:txBody>
                  <a:tcPr marL="62230" marR="622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r h="850900">
                <a:tc>
                  <a:txBody>
                    <a:bodyPr/>
                    <a:lstStyle/>
                    <a:p>
                      <a:pPr marL="0" marR="0" algn="ctr">
                        <a:spcBef>
                          <a:spcPts val="0"/>
                        </a:spcBef>
                        <a:spcAft>
                          <a:spcPts val="0"/>
                        </a:spcAft>
                      </a:pPr>
                      <a:r>
                        <a:rPr lang="en-US" sz="2800">
                          <a:solidFill>
                            <a:schemeClr val="tx1"/>
                          </a:solidFill>
                          <a:latin typeface="Calibri" pitchFamily="34" charset="0"/>
                        </a:rPr>
                        <a:t>Taste</a:t>
                      </a:r>
                      <a:endParaRPr lang="en-US" sz="2800">
                        <a:solidFill>
                          <a:schemeClr val="tx1"/>
                        </a:solidFill>
                        <a:latin typeface="Calibri" pitchFamily="34" charset="0"/>
                        <a:ea typeface="Times New Roman"/>
                        <a:cs typeface="Times New Roman"/>
                      </a:endParaRPr>
                    </a:p>
                  </a:txBody>
                  <a:tcPr marL="62230" marR="622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gn="ctr">
                        <a:spcBef>
                          <a:spcPts val="0"/>
                        </a:spcBef>
                        <a:spcAft>
                          <a:spcPts val="0"/>
                        </a:spcAft>
                      </a:pPr>
                      <a:r>
                        <a:rPr lang="en-US" sz="2800" dirty="0">
                          <a:solidFill>
                            <a:schemeClr val="tx1"/>
                          </a:solidFill>
                          <a:latin typeface="Calibri" pitchFamily="34" charset="0"/>
                        </a:rPr>
                        <a:t>None for Lego EV3</a:t>
                      </a:r>
                      <a:endParaRPr lang="en-US" sz="2800" dirty="0">
                        <a:solidFill>
                          <a:schemeClr val="tx1"/>
                        </a:solidFill>
                        <a:latin typeface="Calibri" pitchFamily="34" charset="0"/>
                        <a:ea typeface="Times New Roman"/>
                        <a:cs typeface="Times New Roman"/>
                      </a:endParaRPr>
                    </a:p>
                  </a:txBody>
                  <a:tcPr marL="62230" marR="6223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bl>
          </a:graphicData>
        </a:graphic>
      </p:graphicFrame>
      <p:sp>
        <p:nvSpPr>
          <p:cNvPr id="52228" name="Slide Number Placeholder 4">
            <a:extLst>
              <a:ext uri="{FF2B5EF4-FFF2-40B4-BE49-F238E27FC236}">
                <a16:creationId xmlns:a16="http://schemas.microsoft.com/office/drawing/2014/main" id="{51EA5DA2-BFA9-9D40-80D3-BF3A978AF78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BE0B31FC-ABFE-FD40-96F4-FF65EB5BE561}" type="slidenum">
              <a:rPr lang="en-US" altLang="en-US" sz="1400" smtClean="0">
                <a:solidFill>
                  <a:srgbClr val="FFFFFF"/>
                </a:solidFill>
                <a:latin typeface="Arial" panose="020B0604020202020204" pitchFamily="34" charset="0"/>
              </a:rPr>
              <a:pPr>
                <a:spcBef>
                  <a:spcPct val="0"/>
                </a:spcBef>
                <a:buClrTx/>
                <a:buSzTx/>
                <a:buFontTx/>
                <a:buNone/>
              </a:pPr>
              <a:t>19</a:t>
            </a:fld>
            <a:endParaRPr lang="en-US" altLang="en-US" sz="1400">
              <a:solidFill>
                <a:srgbClr val="FFFFFF"/>
              </a:solidFill>
              <a:latin typeface="Arial" panose="020B0604020202020204" pitchFamily="34" charset="0"/>
            </a:endParaRPr>
          </a:p>
        </p:txBody>
      </p:sp>
      <p:sp>
        <p:nvSpPr>
          <p:cNvPr id="52229" name="Footer Placeholder 5">
            <a:extLst>
              <a:ext uri="{FF2B5EF4-FFF2-40B4-BE49-F238E27FC236}">
                <a16:creationId xmlns:a16="http://schemas.microsoft.com/office/drawing/2014/main" id="{372390AE-FC30-BF4F-9952-3EB86984F452}"/>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D07C0BB-7D9C-C140-A145-A8EBECC6619A}"/>
              </a:ext>
            </a:extLst>
          </p:cNvPr>
          <p:cNvSpPr>
            <a:spLocks noGrp="1"/>
          </p:cNvSpPr>
          <p:nvPr>
            <p:ph type="title"/>
          </p:nvPr>
        </p:nvSpPr>
        <p:spPr/>
        <p:txBody>
          <a:bodyPr/>
          <a:lstStyle/>
          <a:p>
            <a:pPr algn="ctr" eaLnBrk="1" fontAlgn="auto" hangingPunct="1">
              <a:spcAft>
                <a:spcPts val="0"/>
              </a:spcAft>
              <a:defRPr/>
            </a:pPr>
            <a:r>
              <a:rPr lang="en-US" sz="4000" b="1" dirty="0">
                <a:solidFill>
                  <a:schemeClr val="tx1"/>
                </a:solidFill>
                <a:latin typeface="Times New Roman" pitchFamily="18" charset="0"/>
                <a:cs typeface="Times New Roman" pitchFamily="18" charset="0"/>
              </a:rPr>
              <a:t>What is a Sensor?</a:t>
            </a:r>
          </a:p>
        </p:txBody>
      </p:sp>
      <p:sp>
        <p:nvSpPr>
          <p:cNvPr id="15363" name="Content Placeholder 2">
            <a:extLst>
              <a:ext uri="{FF2B5EF4-FFF2-40B4-BE49-F238E27FC236}">
                <a16:creationId xmlns:a16="http://schemas.microsoft.com/office/drawing/2014/main" id="{8A0AEDD7-1487-3043-AE19-A96FA8BE5F3F}"/>
              </a:ext>
            </a:extLst>
          </p:cNvPr>
          <p:cNvSpPr>
            <a:spLocks noGrp="1"/>
          </p:cNvSpPr>
          <p:nvPr>
            <p:ph sz="quarter" idx="1"/>
          </p:nvPr>
        </p:nvSpPr>
        <p:spPr>
          <a:xfrm>
            <a:off x="457200" y="1600200"/>
            <a:ext cx="7467600" cy="4873625"/>
          </a:xfrm>
        </p:spPr>
        <p:txBody>
          <a:bodyPr/>
          <a:lstStyle/>
          <a:p>
            <a:pPr eaLnBrk="1" hangingPunct="1"/>
            <a:r>
              <a:rPr lang="en-US" altLang="en-US" sz="2000">
                <a:latin typeface="Times New Roman" panose="02020603050405020304" pitchFamily="18" charset="0"/>
                <a:cs typeface="Times New Roman" panose="02020603050405020304" pitchFamily="18" charset="0"/>
              </a:rPr>
              <a:t>Device that measures a physical quantity such as temperature and sends the information to a device such as a computer</a:t>
            </a:r>
          </a:p>
          <a:p>
            <a:pPr lvl="1" eaLnBrk="1" hangingPunct="1"/>
            <a:r>
              <a:rPr lang="en-US" altLang="en-US" sz="2000">
                <a:latin typeface="Times New Roman" panose="02020603050405020304" pitchFamily="18" charset="0"/>
                <a:cs typeface="Times New Roman" panose="02020603050405020304" pitchFamily="18" charset="0"/>
              </a:rPr>
              <a:t>Two types</a:t>
            </a:r>
          </a:p>
          <a:p>
            <a:pPr lvl="2" eaLnBrk="1" hangingPunct="1"/>
            <a:r>
              <a:rPr lang="en-US" altLang="en-US" sz="1600">
                <a:latin typeface="Times New Roman" panose="02020603050405020304" pitchFamily="18" charset="0"/>
                <a:cs typeface="Times New Roman" panose="02020603050405020304" pitchFamily="18" charset="0"/>
              </a:rPr>
              <a:t>Some detect presence of a stimulus (Type I). </a:t>
            </a:r>
            <a:r>
              <a:rPr lang="en-US" altLang="en-US" sz="1600" b="1">
                <a:solidFill>
                  <a:srgbClr val="FF0000"/>
                </a:solidFill>
                <a:latin typeface="Times New Roman" panose="02020603050405020304" pitchFamily="18" charset="0"/>
                <a:cs typeface="Times New Roman" panose="02020603050405020304" pitchFamily="18" charset="0"/>
              </a:rPr>
              <a:t>Can you think of an example?</a:t>
            </a:r>
          </a:p>
          <a:p>
            <a:pPr lvl="2" eaLnBrk="1" hangingPunct="1"/>
            <a:r>
              <a:rPr lang="en-US" altLang="en-US" sz="1600">
                <a:latin typeface="Times New Roman" panose="02020603050405020304" pitchFamily="18" charset="0"/>
                <a:cs typeface="Times New Roman" panose="02020603050405020304" pitchFamily="18" charset="0"/>
              </a:rPr>
              <a:t>Some detect quantity/value of a stimulus (Type II). </a:t>
            </a:r>
            <a:r>
              <a:rPr lang="en-US" altLang="en-US" sz="1600" b="1">
                <a:solidFill>
                  <a:srgbClr val="FF0000"/>
                </a:solidFill>
                <a:latin typeface="Times New Roman" panose="02020603050405020304" pitchFamily="18" charset="0"/>
                <a:cs typeface="Times New Roman" panose="02020603050405020304" pitchFamily="18" charset="0"/>
              </a:rPr>
              <a:t>Example?</a:t>
            </a:r>
          </a:p>
          <a:p>
            <a:pPr eaLnBrk="1" hangingPunct="1"/>
            <a:r>
              <a:rPr lang="en-US" altLang="en-US" sz="2000">
                <a:latin typeface="Times New Roman" panose="02020603050405020304" pitchFamily="18" charset="0"/>
                <a:cs typeface="Times New Roman" panose="02020603050405020304" pitchFamily="18" charset="0"/>
              </a:rPr>
              <a:t>What are the sensors that exist on the robot?</a:t>
            </a:r>
          </a:p>
          <a:p>
            <a:pPr eaLnBrk="1" hangingPunct="1"/>
            <a:r>
              <a:rPr lang="en-US" altLang="en-US" sz="2000">
                <a:latin typeface="Times New Roman" panose="02020603050405020304" pitchFamily="18" charset="0"/>
                <a:cs typeface="Times New Roman" panose="02020603050405020304" pitchFamily="18" charset="0"/>
              </a:rPr>
              <a:t>What are some examples of sensors in real life?</a:t>
            </a:r>
          </a:p>
          <a:p>
            <a:pPr lvl="1" eaLnBrk="1" hangingPunct="1"/>
            <a:endParaRPr lang="en-US" altLang="en-US" sz="2000">
              <a:latin typeface="Times New Roman" panose="02020603050405020304" pitchFamily="18" charset="0"/>
              <a:cs typeface="Times New Roman" panose="02020603050405020304" pitchFamily="18" charset="0"/>
            </a:endParaRPr>
          </a:p>
        </p:txBody>
      </p:sp>
      <p:sp>
        <p:nvSpPr>
          <p:cNvPr id="15364" name="Slide Number Placeholder 6">
            <a:extLst>
              <a:ext uri="{FF2B5EF4-FFF2-40B4-BE49-F238E27FC236}">
                <a16:creationId xmlns:a16="http://schemas.microsoft.com/office/drawing/2014/main" id="{4F41648B-22B5-E846-B7A3-4FC05FB56DD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AEFF473B-2733-6A44-B664-F3D6B5AD21E6}" type="slidenum">
              <a:rPr lang="en-US" altLang="en-US" sz="1400" smtClean="0">
                <a:solidFill>
                  <a:srgbClr val="FFFFFF"/>
                </a:solidFill>
                <a:latin typeface="Arial" panose="020B0604020202020204" pitchFamily="34" charset="0"/>
              </a:rPr>
              <a:pPr>
                <a:spcBef>
                  <a:spcPct val="0"/>
                </a:spcBef>
                <a:buClrTx/>
                <a:buSzTx/>
                <a:buFontTx/>
                <a:buNone/>
              </a:pPr>
              <a:t>2</a:t>
            </a:fld>
            <a:endParaRPr lang="en-US" altLang="en-US" sz="1400">
              <a:solidFill>
                <a:srgbClr val="FFFFFF"/>
              </a:solidFill>
              <a:latin typeface="Arial" panose="020B0604020202020204" pitchFamily="34" charset="0"/>
            </a:endParaRPr>
          </a:p>
        </p:txBody>
      </p:sp>
      <p:sp>
        <p:nvSpPr>
          <p:cNvPr id="15365" name="Footer Placeholder 5">
            <a:extLst>
              <a:ext uri="{FF2B5EF4-FFF2-40B4-BE49-F238E27FC236}">
                <a16:creationId xmlns:a16="http://schemas.microsoft.com/office/drawing/2014/main" id="{E9E55F7D-ECE2-434F-8AF2-32924A5D0186}"/>
              </a:ext>
            </a:extLst>
          </p:cNvPr>
          <p:cNvSpPr>
            <a:spLocks noGrp="1"/>
          </p:cNvSpPr>
          <p:nvPr>
            <p:ph type="ftr" sz="quarter" idx="12"/>
          </p:nvPr>
        </p:nvSpPr>
        <p:spPr bwMode="auto">
          <a:xfrm>
            <a:off x="609600" y="6492875"/>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pic>
        <p:nvPicPr>
          <p:cNvPr id="15366" name="Picture 4">
            <a:extLst>
              <a:ext uri="{FF2B5EF4-FFF2-40B4-BE49-F238E27FC236}">
                <a16:creationId xmlns:a16="http://schemas.microsoft.com/office/drawing/2014/main" id="{A1BA8380-2427-9A4B-A614-FE36AC5CF3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3962400"/>
            <a:ext cx="43878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6">
            <a:extLst>
              <a:ext uri="{FF2B5EF4-FFF2-40B4-BE49-F238E27FC236}">
                <a16:creationId xmlns:a16="http://schemas.microsoft.com/office/drawing/2014/main" id="{4102BDDC-205F-E647-A891-7591BC7AB563}"/>
              </a:ext>
            </a:extLst>
          </p:cNvPr>
          <p:cNvSpPr txBox="1">
            <a:spLocks noChangeArrowheads="1"/>
          </p:cNvSpPr>
          <p:nvPr/>
        </p:nvSpPr>
        <p:spPr bwMode="auto">
          <a:xfrm>
            <a:off x="6019800" y="4191000"/>
            <a:ext cx="289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latin typeface="Times New Roman" panose="02020603050405020304" pitchFamily="18" charset="0"/>
                <a:cs typeface="Times New Roman" panose="02020603050405020304" pitchFamily="18" charset="0"/>
              </a:rPr>
              <a:t>Some shoes now have sensors that can transmit the distance traveled to ipods!</a:t>
            </a:r>
          </a:p>
        </p:txBody>
      </p:sp>
      <p:sp>
        <p:nvSpPr>
          <p:cNvPr id="15368" name="TextBox 8">
            <a:extLst>
              <a:ext uri="{FF2B5EF4-FFF2-40B4-BE49-F238E27FC236}">
                <a16:creationId xmlns:a16="http://schemas.microsoft.com/office/drawing/2014/main" id="{9032024B-D268-4D47-857B-3D782F901D65}"/>
              </a:ext>
            </a:extLst>
          </p:cNvPr>
          <p:cNvSpPr txBox="1">
            <a:spLocks noChangeArrowheads="1"/>
          </p:cNvSpPr>
          <p:nvPr/>
        </p:nvSpPr>
        <p:spPr bwMode="auto">
          <a:xfrm>
            <a:off x="5867400" y="6324600"/>
            <a:ext cx="2994025"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 Image1: For Source/Rights Refer to slide 27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a:extLst>
              <a:ext uri="{FF2B5EF4-FFF2-40B4-BE49-F238E27FC236}">
                <a16:creationId xmlns:a16="http://schemas.microsoft.com/office/drawing/2014/main" id="{F6840B31-276E-7542-B64C-FD6ABA0E792D}"/>
              </a:ext>
            </a:extLst>
          </p:cNvPr>
          <p:cNvSpPr>
            <a:spLocks noGrp="1"/>
          </p:cNvSpPr>
          <p:nvPr>
            <p:ph sz="quarter" idx="1"/>
          </p:nvPr>
        </p:nvSpPr>
        <p:spPr>
          <a:xfrm>
            <a:off x="457200" y="1143000"/>
            <a:ext cx="7467600" cy="5330825"/>
          </a:xfrm>
        </p:spPr>
        <p:txBody>
          <a:bodyPr/>
          <a:lstStyle/>
          <a:p>
            <a:pPr eaLnBrk="1" hangingPunct="1"/>
            <a:r>
              <a:rPr lang="en-US" altLang="en-US"/>
              <a:t>1. What sensors or senses do we humans have?</a:t>
            </a:r>
          </a:p>
          <a:p>
            <a:pPr eaLnBrk="1" hangingPunct="1"/>
            <a:endParaRPr lang="en-US" altLang="en-US"/>
          </a:p>
          <a:p>
            <a:pPr eaLnBrk="1" hangingPunct="1"/>
            <a:endParaRPr lang="en-US" altLang="en-US"/>
          </a:p>
          <a:p>
            <a:pPr eaLnBrk="1" hangingPunct="1"/>
            <a:r>
              <a:rPr lang="en-US" altLang="en-US"/>
              <a:t>2.  Describe how any two of the sensors you listed above work.</a:t>
            </a:r>
          </a:p>
          <a:p>
            <a:pPr eaLnBrk="1" hangingPunct="1"/>
            <a:endParaRPr lang="en-US" altLang="en-US"/>
          </a:p>
          <a:p>
            <a:pPr eaLnBrk="1" hangingPunct="1"/>
            <a:endParaRPr lang="en-US" altLang="en-US"/>
          </a:p>
          <a:p>
            <a:pPr eaLnBrk="1" hangingPunct="1"/>
            <a:r>
              <a:rPr lang="en-US" altLang="en-US"/>
              <a:t>3.</a:t>
            </a:r>
            <a:r>
              <a:rPr lang="en-US" altLang="en-US">
                <a:latin typeface="Times New Roman" panose="02020603050405020304" pitchFamily="18" charset="0"/>
                <a:cs typeface="Times New Roman" panose="02020603050405020304" pitchFamily="18" charset="0"/>
              </a:rPr>
              <a:t> Give examples of sensors in robots that are similar to human senses.</a:t>
            </a:r>
            <a:endParaRPr lang="en-US" altLang="en-US"/>
          </a:p>
        </p:txBody>
      </p:sp>
      <p:sp>
        <p:nvSpPr>
          <p:cNvPr id="54275" name="Slide Number Placeholder 3">
            <a:extLst>
              <a:ext uri="{FF2B5EF4-FFF2-40B4-BE49-F238E27FC236}">
                <a16:creationId xmlns:a16="http://schemas.microsoft.com/office/drawing/2014/main" id="{2456B0B0-6DAC-7D45-A6F3-7D02904E830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C70958BE-6E0E-B143-8E4B-ECE1DCB3D220}" type="slidenum">
              <a:rPr lang="en-US" altLang="en-US" sz="1400" smtClean="0">
                <a:solidFill>
                  <a:srgbClr val="FFFFFF"/>
                </a:solidFill>
                <a:latin typeface="Arial" panose="020B0604020202020204" pitchFamily="34" charset="0"/>
              </a:rPr>
              <a:pPr>
                <a:spcBef>
                  <a:spcPct val="0"/>
                </a:spcBef>
                <a:buClrTx/>
                <a:buSzTx/>
                <a:buFontTx/>
                <a:buNone/>
              </a:pPr>
              <a:t>20</a:t>
            </a:fld>
            <a:endParaRPr lang="en-US" altLang="en-US" sz="1400">
              <a:solidFill>
                <a:srgbClr val="FFFFFF"/>
              </a:solidFill>
              <a:latin typeface="Arial" panose="020B0604020202020204" pitchFamily="34" charset="0"/>
            </a:endParaRPr>
          </a:p>
        </p:txBody>
      </p:sp>
      <p:sp>
        <p:nvSpPr>
          <p:cNvPr id="54276" name="Footer Placeholder 4">
            <a:extLst>
              <a:ext uri="{FF2B5EF4-FFF2-40B4-BE49-F238E27FC236}">
                <a16:creationId xmlns:a16="http://schemas.microsoft.com/office/drawing/2014/main" id="{181B95DA-10D4-104E-8EEA-7C6FD8E42C9E}"/>
              </a:ext>
            </a:extLst>
          </p:cNvPr>
          <p:cNvSpPr>
            <a:spLocks noGrp="1"/>
          </p:cNvSpPr>
          <p:nvPr>
            <p:ph type="ftr" sz="quarter" idx="12"/>
          </p:nvPr>
        </p:nvSpPr>
        <p:spPr bwMode="auto">
          <a:xfrm>
            <a:off x="457200" y="6291263"/>
            <a:ext cx="5486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200">
                <a:solidFill>
                  <a:schemeClr val="tx2"/>
                </a:solidFill>
                <a:latin typeface="Arial" panose="020B0604020202020204" pitchFamily="34" charset="0"/>
              </a:rPr>
              <a:t>Computational Neurobiology Center, University of Missouri</a:t>
            </a:r>
          </a:p>
        </p:txBody>
      </p:sp>
      <p:sp>
        <p:nvSpPr>
          <p:cNvPr id="7" name="Title 1">
            <a:extLst>
              <a:ext uri="{FF2B5EF4-FFF2-40B4-BE49-F238E27FC236}">
                <a16:creationId xmlns:a16="http://schemas.microsoft.com/office/drawing/2014/main" id="{F1353257-F21F-184D-9C59-012C13DC2EED}"/>
              </a:ext>
            </a:extLst>
          </p:cNvPr>
          <p:cNvSpPr txBox="1">
            <a:spLocks/>
          </p:cNvSpPr>
          <p:nvPr/>
        </p:nvSpPr>
        <p:spPr>
          <a:xfrm>
            <a:off x="609600" y="274638"/>
            <a:ext cx="8534400" cy="715962"/>
          </a:xfrm>
          <a:prstGeom prst="rect">
            <a:avLst/>
          </a:prstGeom>
        </p:spPr>
        <p:txBody>
          <a:bodyPr anchor="b">
            <a:normAutofit/>
          </a:bodyPr>
          <a:lstStyle/>
          <a:p>
            <a:pPr defTabSz="914400" eaLnBrk="1" fontAlgn="auto" hangingPunct="1">
              <a:spcAft>
                <a:spcPts val="0"/>
              </a:spcAft>
              <a:defRPr/>
            </a:pPr>
            <a:r>
              <a:rPr lang="en-US" sz="2000" b="1" cap="small">
                <a:latin typeface="+mj-lt"/>
                <a:ea typeface="+mj-ea"/>
                <a:cs typeface="+mj-cs"/>
              </a:rPr>
              <a:t>PRE/POST- ASSESSMENT SHEET</a:t>
            </a:r>
            <a:br>
              <a:rPr lang="en-US" sz="2000" b="1" cap="small">
                <a:latin typeface="+mj-lt"/>
                <a:ea typeface="+mj-ea"/>
                <a:cs typeface="+mj-cs"/>
              </a:rPr>
            </a:br>
            <a:r>
              <a:rPr lang="en-US" sz="2000" b="1" cap="small">
                <a:latin typeface="+mj-lt"/>
                <a:ea typeface="+mj-ea"/>
                <a:cs typeface="+mj-cs"/>
              </a:rPr>
              <a:t>HOW DO HUMAN SENSORS WORK?</a:t>
            </a:r>
            <a:endParaRPr lang="en-US" sz="2000" b="1" cap="small" dirty="0">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DDAA-5F24-F84D-B377-2CEF82AF12C9}"/>
              </a:ext>
            </a:extLst>
          </p:cNvPr>
          <p:cNvSpPr>
            <a:spLocks noGrp="1"/>
          </p:cNvSpPr>
          <p:nvPr>
            <p:ph type="title"/>
          </p:nvPr>
        </p:nvSpPr>
        <p:spPr>
          <a:xfrm>
            <a:off x="609600" y="274638"/>
            <a:ext cx="8534400" cy="715962"/>
          </a:xfrm>
        </p:spPr>
        <p:txBody>
          <a:bodyPr/>
          <a:lstStyle/>
          <a:p>
            <a:pPr eaLnBrk="1" fontAlgn="auto" hangingPunct="1">
              <a:spcAft>
                <a:spcPts val="0"/>
              </a:spcAft>
              <a:defRPr/>
            </a:pPr>
            <a:r>
              <a:rPr lang="en-US" sz="2000" b="1" dirty="0">
                <a:solidFill>
                  <a:schemeClr val="tx1"/>
                </a:solidFill>
              </a:rPr>
              <a:t>PRE/POST- ASSESSMENT SHEET</a:t>
            </a:r>
            <a:br>
              <a:rPr lang="en-US" sz="2000" b="1" dirty="0">
                <a:solidFill>
                  <a:schemeClr val="tx1"/>
                </a:solidFill>
              </a:rPr>
            </a:br>
            <a:r>
              <a:rPr lang="en-US" sz="2000" b="1" dirty="0">
                <a:solidFill>
                  <a:schemeClr val="tx1"/>
                </a:solidFill>
              </a:rPr>
              <a:t>HOW DO HUMAN SENSORS WORK?</a:t>
            </a:r>
          </a:p>
        </p:txBody>
      </p:sp>
      <p:sp>
        <p:nvSpPr>
          <p:cNvPr id="3" name="Content Placeholder 2">
            <a:extLst>
              <a:ext uri="{FF2B5EF4-FFF2-40B4-BE49-F238E27FC236}">
                <a16:creationId xmlns:a16="http://schemas.microsoft.com/office/drawing/2014/main" id="{9186149F-DE87-F84F-86C1-14B0137676C1}"/>
              </a:ext>
            </a:extLst>
          </p:cNvPr>
          <p:cNvSpPr>
            <a:spLocks noGrp="1"/>
          </p:cNvSpPr>
          <p:nvPr>
            <p:ph sz="quarter" idx="1"/>
          </p:nvPr>
        </p:nvSpPr>
        <p:spPr>
          <a:xfrm>
            <a:off x="457200" y="1143000"/>
            <a:ext cx="7848600" cy="5330825"/>
          </a:xfrm>
        </p:spPr>
        <p:txBody>
          <a:bodyPr>
            <a:normAutofit fontScale="62500" lnSpcReduction="20000"/>
          </a:bodyPr>
          <a:lstStyle/>
          <a:p>
            <a:pPr marL="274320" indent="-274320" eaLnBrk="1" fontAlgn="auto" hangingPunct="1">
              <a:spcAft>
                <a:spcPts val="0"/>
              </a:spcAft>
              <a:buFont typeface="Wingdings"/>
              <a:buChar char=""/>
              <a:defRPr/>
            </a:pPr>
            <a:r>
              <a:rPr lang="en-US" sz="4000" b="1" dirty="0">
                <a:latin typeface="Times New Roman" pitchFamily="18" charset="0"/>
                <a:cs typeface="Times New Roman" pitchFamily="18" charset="0"/>
              </a:rPr>
              <a:t>1. What sensors or senses do we humans have ?</a:t>
            </a:r>
          </a:p>
          <a:p>
            <a:pPr marL="274320" indent="-274320" eaLnBrk="1" fontAlgn="auto" hangingPunct="1">
              <a:spcAft>
                <a:spcPts val="0"/>
              </a:spcAft>
              <a:buFont typeface="Wingdings"/>
              <a:buNone/>
              <a:defRPr/>
            </a:pPr>
            <a:r>
              <a:rPr lang="en-US" sz="3100" b="1" dirty="0">
                <a:solidFill>
                  <a:srgbClr val="FF0000"/>
                </a:solidFill>
                <a:latin typeface="Times New Roman" pitchFamily="18" charset="0"/>
                <a:cs typeface="Times New Roman" pitchFamily="18" charset="0"/>
              </a:rPr>
              <a:t>	</a:t>
            </a:r>
            <a:r>
              <a:rPr lang="en-US" sz="2900" dirty="0">
                <a:solidFill>
                  <a:srgbClr val="FF0000"/>
                </a:solidFill>
                <a:latin typeface="Times New Roman" pitchFamily="18" charset="0"/>
                <a:cs typeface="Times New Roman" pitchFamily="18" charset="0"/>
              </a:rPr>
              <a:t>Eyes, Ears, Nose, Skin, Tongue, (other sensors include temperature sensors, sensors detecting body position, balance sensors, blood acidity sensors, …)</a:t>
            </a:r>
            <a:endParaRPr lang="en-US" sz="2900" dirty="0">
              <a:latin typeface="Times New Roman" pitchFamily="18" charset="0"/>
              <a:cs typeface="Times New Roman" pitchFamily="18" charset="0"/>
            </a:endParaRPr>
          </a:p>
          <a:p>
            <a:pPr marL="274320" indent="-274320" eaLnBrk="1" fontAlgn="auto" hangingPunct="1">
              <a:spcAft>
                <a:spcPts val="0"/>
              </a:spcAft>
              <a:buFont typeface="Wingdings"/>
              <a:buChar char=""/>
              <a:defRPr/>
            </a:pPr>
            <a:r>
              <a:rPr lang="en-US" sz="4000" b="1" dirty="0">
                <a:latin typeface="Times New Roman" pitchFamily="18" charset="0"/>
                <a:cs typeface="Times New Roman" pitchFamily="18" charset="0"/>
              </a:rPr>
              <a:t>2.  Describe how any two of the sensors you listed above work.</a:t>
            </a:r>
          </a:p>
          <a:p>
            <a:pPr marL="274320" indent="-274320" fontAlgn="auto">
              <a:spcAft>
                <a:spcPts val="0"/>
              </a:spcAft>
              <a:buFont typeface="Wingdings"/>
              <a:buNone/>
              <a:defRPr/>
            </a:pPr>
            <a:r>
              <a:rPr lang="en-US" sz="2900" b="1" dirty="0">
                <a:solidFill>
                  <a:srgbClr val="FF0000"/>
                </a:solidFill>
                <a:latin typeface="Times New Roman" pitchFamily="18" charset="0"/>
                <a:cs typeface="Times New Roman" pitchFamily="18" charset="0"/>
              </a:rPr>
              <a:t>	</a:t>
            </a:r>
            <a:r>
              <a:rPr lang="en-US" sz="2900" dirty="0">
                <a:solidFill>
                  <a:srgbClr val="FF0000"/>
                </a:solidFill>
                <a:latin typeface="Times New Roman" pitchFamily="18" charset="0"/>
                <a:cs typeface="Times New Roman" pitchFamily="18" charset="0"/>
              </a:rPr>
              <a:t>Eye –  takes in light from the surroundings and relays that to nerve cells that send images to the brain</a:t>
            </a:r>
          </a:p>
          <a:p>
            <a:pPr marL="274320" indent="-274320" fontAlgn="auto">
              <a:spcAft>
                <a:spcPts val="0"/>
              </a:spcAft>
              <a:buFont typeface="Wingdings"/>
              <a:buNone/>
              <a:defRPr/>
            </a:pPr>
            <a:r>
              <a:rPr lang="en-US" sz="2900" dirty="0">
                <a:solidFill>
                  <a:srgbClr val="FF0000"/>
                </a:solidFill>
                <a:latin typeface="Times New Roman" pitchFamily="18" charset="0"/>
                <a:cs typeface="Times New Roman" pitchFamily="18" charset="0"/>
              </a:rPr>
              <a:t>	Nose – particles are inhaled into the nose and nerve cells contact particles and send signals to the brain</a:t>
            </a:r>
          </a:p>
          <a:p>
            <a:pPr marL="274320" indent="-274320" fontAlgn="auto">
              <a:spcAft>
                <a:spcPts val="0"/>
              </a:spcAft>
              <a:buFont typeface="Wingdings"/>
              <a:buNone/>
              <a:defRPr/>
            </a:pPr>
            <a:r>
              <a:rPr lang="en-US" sz="2900" dirty="0">
                <a:solidFill>
                  <a:srgbClr val="FF0000"/>
                </a:solidFill>
                <a:latin typeface="Times New Roman" pitchFamily="18" charset="0"/>
                <a:cs typeface="Times New Roman" pitchFamily="18" charset="0"/>
              </a:rPr>
              <a:t>	Skin- sensors all over skin are activated and send signals to the brain through nervous system</a:t>
            </a:r>
          </a:p>
          <a:p>
            <a:pPr marL="274320" indent="-274320" fontAlgn="auto">
              <a:spcAft>
                <a:spcPts val="0"/>
              </a:spcAft>
              <a:buFont typeface="Wingdings"/>
              <a:buNone/>
              <a:defRPr/>
            </a:pPr>
            <a:r>
              <a:rPr lang="en-US" sz="2900" dirty="0">
                <a:solidFill>
                  <a:srgbClr val="FF0000"/>
                </a:solidFill>
                <a:latin typeface="Times New Roman" pitchFamily="18" charset="0"/>
                <a:cs typeface="Times New Roman" pitchFamily="18" charset="0"/>
              </a:rPr>
              <a:t>	Tongue- taste buds are made up of small cells that have little hairs that are activated by particles in food.  These hairs send signals through nerves to the brain. </a:t>
            </a:r>
          </a:p>
          <a:p>
            <a:pPr marL="274320" indent="-274320" eaLnBrk="1" fontAlgn="auto" hangingPunct="1">
              <a:spcAft>
                <a:spcPts val="0"/>
              </a:spcAft>
              <a:buFont typeface="Wingdings"/>
              <a:buChar char=""/>
              <a:defRPr/>
            </a:pPr>
            <a:r>
              <a:rPr lang="en-US" sz="4000" b="1" dirty="0">
                <a:latin typeface="Times New Roman" pitchFamily="18" charset="0"/>
                <a:cs typeface="Times New Roman" pitchFamily="18" charset="0"/>
              </a:rPr>
              <a:t>3. Give examples of sensors in robots that are similar to human senses.</a:t>
            </a:r>
          </a:p>
          <a:p>
            <a:pPr marL="274320" indent="-274320" fontAlgn="auto">
              <a:spcAft>
                <a:spcPts val="0"/>
              </a:spcAft>
              <a:buFont typeface="Wingdings"/>
              <a:buNone/>
              <a:defRPr/>
            </a:pPr>
            <a:r>
              <a:rPr lang="en-US" sz="2900" b="1" dirty="0">
                <a:solidFill>
                  <a:srgbClr val="FF0000"/>
                </a:solidFill>
                <a:latin typeface="Times New Roman" pitchFamily="18" charset="0"/>
                <a:cs typeface="Times New Roman" pitchFamily="18" charset="0"/>
              </a:rPr>
              <a:t> 	</a:t>
            </a:r>
            <a:r>
              <a:rPr lang="en-US" sz="2900" dirty="0">
                <a:solidFill>
                  <a:srgbClr val="FF0000"/>
                </a:solidFill>
                <a:latin typeface="Times New Roman" pitchFamily="18" charset="0"/>
                <a:cs typeface="Times New Roman" pitchFamily="18" charset="0"/>
              </a:rPr>
              <a:t>Eyes 	–    color sensor, ultrasonic sensor</a:t>
            </a:r>
          </a:p>
          <a:p>
            <a:pPr marL="274320" indent="-274320" fontAlgn="auto">
              <a:spcAft>
                <a:spcPts val="0"/>
              </a:spcAft>
              <a:buFont typeface="Wingdings"/>
              <a:buNone/>
              <a:defRPr/>
            </a:pPr>
            <a:r>
              <a:rPr lang="en-US" sz="2900" dirty="0">
                <a:solidFill>
                  <a:srgbClr val="FF0000"/>
                </a:solidFill>
                <a:latin typeface="Times New Roman" pitchFamily="18" charset="0"/>
                <a:cs typeface="Times New Roman" pitchFamily="18" charset="0"/>
              </a:rPr>
              <a:t>     Skin 	–    touch sensor</a:t>
            </a:r>
            <a:endParaRPr lang="en-US" sz="2900" dirty="0">
              <a:latin typeface="Times New Roman" pitchFamily="18" charset="0"/>
              <a:cs typeface="Times New Roman" pitchFamily="18" charset="0"/>
            </a:endParaRPr>
          </a:p>
          <a:p>
            <a:pPr marL="274320" indent="-274320" eaLnBrk="1" fontAlgn="auto" hangingPunct="1">
              <a:spcAft>
                <a:spcPts val="0"/>
              </a:spcAft>
              <a:buFont typeface="Wingdings"/>
              <a:buChar char=""/>
              <a:defRPr/>
            </a:pPr>
            <a:endParaRPr lang="en-US" dirty="0"/>
          </a:p>
        </p:txBody>
      </p:sp>
      <p:sp>
        <p:nvSpPr>
          <p:cNvPr id="56324" name="Slide Number Placeholder 3">
            <a:extLst>
              <a:ext uri="{FF2B5EF4-FFF2-40B4-BE49-F238E27FC236}">
                <a16:creationId xmlns:a16="http://schemas.microsoft.com/office/drawing/2014/main" id="{FDB1C9B5-0718-8643-B224-A22B341A620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DAF77664-D34C-2A45-8508-B088490850F0}" type="slidenum">
              <a:rPr lang="en-US" altLang="en-US" sz="1400" smtClean="0">
                <a:solidFill>
                  <a:srgbClr val="FFFFFF"/>
                </a:solidFill>
                <a:latin typeface="Arial" panose="020B0604020202020204" pitchFamily="34" charset="0"/>
              </a:rPr>
              <a:pPr>
                <a:spcBef>
                  <a:spcPct val="0"/>
                </a:spcBef>
                <a:buClrTx/>
                <a:buSzTx/>
                <a:buFontTx/>
                <a:buNone/>
              </a:pPr>
              <a:t>21</a:t>
            </a:fld>
            <a:endParaRPr lang="en-US" altLang="en-US" sz="1400">
              <a:solidFill>
                <a:srgbClr val="FFFFFF"/>
              </a:solidFill>
              <a:latin typeface="Arial" panose="020B0604020202020204" pitchFamily="34" charset="0"/>
            </a:endParaRPr>
          </a:p>
        </p:txBody>
      </p:sp>
      <p:sp>
        <p:nvSpPr>
          <p:cNvPr id="56325" name="Footer Placeholder 4">
            <a:extLst>
              <a:ext uri="{FF2B5EF4-FFF2-40B4-BE49-F238E27FC236}">
                <a16:creationId xmlns:a16="http://schemas.microsoft.com/office/drawing/2014/main" id="{1B6DAF15-6B68-E44E-9441-4A6106F620C4}"/>
              </a:ext>
            </a:extLst>
          </p:cNvPr>
          <p:cNvSpPr>
            <a:spLocks noGrp="1"/>
          </p:cNvSpPr>
          <p:nvPr>
            <p:ph type="ftr" sz="quarter" idx="12"/>
          </p:nvPr>
        </p:nvSpPr>
        <p:spPr bwMode="auto">
          <a:xfrm>
            <a:off x="457200" y="6291263"/>
            <a:ext cx="5486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200">
                <a:solidFill>
                  <a:schemeClr val="tx2"/>
                </a:solidFill>
                <a:latin typeface="Arial" panose="020B0604020202020204" pitchFamily="34" charset="0"/>
              </a:rPr>
              <a:t>Computational Neurobiology Center, University of Missouri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7BEC086-867E-2646-958C-A659FA0494BA}"/>
              </a:ext>
            </a:extLst>
          </p:cNvPr>
          <p:cNvSpPr>
            <a:spLocks noGrp="1"/>
          </p:cNvSpPr>
          <p:nvPr>
            <p:ph type="title"/>
          </p:nvPr>
        </p:nvSpPr>
        <p:spPr>
          <a:xfrm>
            <a:off x="457200" y="274638"/>
            <a:ext cx="8229600" cy="411162"/>
          </a:xfrm>
        </p:spPr>
        <p:txBody>
          <a:bodyPr>
            <a:normAutofit fontScale="90000"/>
          </a:bodyPr>
          <a:lstStyle/>
          <a:p>
            <a:pPr eaLnBrk="1" fontAlgn="auto" hangingPunct="1">
              <a:spcAft>
                <a:spcPts val="0"/>
              </a:spcAft>
              <a:defRPr/>
            </a:pPr>
            <a:r>
              <a:rPr lang="en-US" sz="2800" dirty="0"/>
              <a:t>Image Source/Rights</a:t>
            </a:r>
          </a:p>
        </p:txBody>
      </p:sp>
      <p:sp>
        <p:nvSpPr>
          <p:cNvPr id="58371" name="Slide Number Placeholder 4">
            <a:extLst>
              <a:ext uri="{FF2B5EF4-FFF2-40B4-BE49-F238E27FC236}">
                <a16:creationId xmlns:a16="http://schemas.microsoft.com/office/drawing/2014/main" id="{90A11E6E-08A5-0244-8563-11C13BF29DD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0B50BCAC-3443-5C44-9745-1C73F07B6FD3}" type="slidenum">
              <a:rPr lang="en-US" altLang="en-US" sz="1400" smtClean="0">
                <a:solidFill>
                  <a:srgbClr val="FFFFFF"/>
                </a:solidFill>
                <a:latin typeface="Arial" panose="020B0604020202020204" pitchFamily="34" charset="0"/>
              </a:rPr>
              <a:pPr>
                <a:spcBef>
                  <a:spcPct val="0"/>
                </a:spcBef>
                <a:buClrTx/>
                <a:buSzTx/>
                <a:buFontTx/>
                <a:buNone/>
              </a:pPr>
              <a:t>22</a:t>
            </a:fld>
            <a:endParaRPr lang="en-US" altLang="en-US" sz="1400">
              <a:solidFill>
                <a:srgbClr val="FFFFFF"/>
              </a:solidFill>
              <a:latin typeface="Arial" panose="020B0604020202020204" pitchFamily="34" charset="0"/>
            </a:endParaRPr>
          </a:p>
        </p:txBody>
      </p:sp>
      <p:sp>
        <p:nvSpPr>
          <p:cNvPr id="58372" name="TextBox 5">
            <a:extLst>
              <a:ext uri="{FF2B5EF4-FFF2-40B4-BE49-F238E27FC236}">
                <a16:creationId xmlns:a16="http://schemas.microsoft.com/office/drawing/2014/main" id="{4FF2517D-B746-7445-925B-74657D4C7F1A}"/>
              </a:ext>
            </a:extLst>
          </p:cNvPr>
          <p:cNvSpPr txBox="1">
            <a:spLocks noChangeArrowheads="1"/>
          </p:cNvSpPr>
          <p:nvPr/>
        </p:nvSpPr>
        <p:spPr bwMode="auto">
          <a:xfrm>
            <a:off x="609600" y="914400"/>
            <a:ext cx="8534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1:ADA Description: </a:t>
            </a:r>
            <a:r>
              <a:rPr lang="en-US" altLang="en-US" sz="1400">
                <a:latin typeface="Times New Roman" panose="02020603050405020304" pitchFamily="18" charset="0"/>
                <a:cs typeface="Times New Roman" panose="02020603050405020304" pitchFamily="18" charset="0"/>
              </a:rPr>
              <a:t>Shoe with ipod embedded in it.</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file name: </a:t>
            </a:r>
            <a:r>
              <a:rPr lang="en-US" altLang="en-US" sz="1400">
                <a:latin typeface="Times New Roman" panose="02020603050405020304" pitchFamily="18" charset="0"/>
                <a:cs typeface="Times New Roman" panose="02020603050405020304" pitchFamily="18" charset="0"/>
              </a:rPr>
              <a:t>shoe design </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Source/Rights:</a:t>
            </a:r>
            <a:r>
              <a:rPr lang="en-US" altLang="en-US" sz="1400">
                <a:latin typeface="Times New Roman" panose="02020603050405020304" pitchFamily="18" charset="0"/>
                <a:cs typeface="Times New Roman" panose="02020603050405020304" pitchFamily="18" charset="0"/>
              </a:rPr>
              <a:t> http://www.gadgetsharp.com/20091123/9-creative-and-high-tech-shoes-designs/  </a:t>
            </a:r>
            <a:endParaRPr lang="en-US" altLang="en-US" sz="14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4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4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2:ADA Description: </a:t>
            </a:r>
            <a:r>
              <a:rPr lang="en-US" altLang="en-US" sz="1400">
                <a:latin typeface="Times New Roman" panose="02020603050405020304" pitchFamily="18" charset="0"/>
                <a:cs typeface="Times New Roman" panose="02020603050405020304" pitchFamily="18" charset="0"/>
              </a:rPr>
              <a:t>Human Nervous System.</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file name: </a:t>
            </a:r>
            <a:r>
              <a:rPr lang="en-US" altLang="en-US" sz="1400">
                <a:latin typeface="Times New Roman" panose="02020603050405020304" pitchFamily="18" charset="0"/>
                <a:cs typeface="Times New Roman" panose="02020603050405020304" pitchFamily="18" charset="0"/>
              </a:rPr>
              <a:t>Nervous System</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Source/Rights:</a:t>
            </a:r>
            <a:r>
              <a:rPr lang="en-US" altLang="en-US" sz="1400">
                <a:latin typeface="Times New Roman" panose="02020603050405020304" pitchFamily="18" charset="0"/>
                <a:cs typeface="Times New Roman" panose="02020603050405020304" pitchFamily="18" charset="0"/>
              </a:rPr>
              <a:t> http://www.infovisual.info/03/038_en.html</a:t>
            </a:r>
          </a:p>
          <a:p>
            <a:pPr eaLnBrk="1" hangingPunct="1">
              <a:spcBef>
                <a:spcPct val="0"/>
              </a:spcBef>
              <a:buClrTx/>
              <a:buSzTx/>
              <a:buFontTx/>
              <a:buNone/>
            </a:pPr>
            <a:endParaRPr lang="en-US" altLang="en-US" sz="1400">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40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3:ADA Description: </a:t>
            </a:r>
            <a:r>
              <a:rPr lang="en-US" altLang="en-US" sz="1400">
                <a:latin typeface="Times New Roman" panose="02020603050405020304" pitchFamily="18" charset="0"/>
                <a:cs typeface="Times New Roman" panose="02020603050405020304" pitchFamily="18" charset="0"/>
              </a:rPr>
              <a:t>Nerves in human hand.</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file name: </a:t>
            </a:r>
            <a:r>
              <a:rPr lang="en-US" altLang="en-US" sz="1400">
                <a:latin typeface="Times New Roman" panose="02020603050405020304" pitchFamily="18" charset="0"/>
                <a:cs typeface="Times New Roman" panose="02020603050405020304" pitchFamily="18" charset="0"/>
              </a:rPr>
              <a:t>battery.jif</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Source/Rights: </a:t>
            </a:r>
            <a:r>
              <a:rPr lang="en-US" altLang="en-US" sz="1400">
                <a:latin typeface="Times New Roman" panose="02020603050405020304" pitchFamily="18" charset="0"/>
                <a:cs typeface="Times New Roman" panose="02020603050405020304" pitchFamily="18" charset="0"/>
              </a:rPr>
              <a:t>static.howstuffworks.com/gif/battery.gif  </a:t>
            </a:r>
            <a:endParaRPr lang="en-US" altLang="en-US" sz="14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400">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40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4:ADA Description: </a:t>
            </a:r>
            <a:r>
              <a:rPr lang="en-US" altLang="en-US" sz="1400">
                <a:latin typeface="Times New Roman" panose="02020603050405020304" pitchFamily="18" charset="0"/>
                <a:cs typeface="Times New Roman" panose="02020603050405020304" pitchFamily="18" charset="0"/>
              </a:rPr>
              <a:t>Human Eye.</a:t>
            </a:r>
            <a:r>
              <a:rPr lang="en-US" altLang="en-US" sz="1400" b="1">
                <a:latin typeface="Times New Roman" panose="02020603050405020304" pitchFamily="18" charset="0"/>
                <a:cs typeface="Times New Roman" panose="02020603050405020304" pitchFamily="18" charset="0"/>
              </a:rPr>
              <a:t> </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file name: </a:t>
            </a:r>
            <a:r>
              <a:rPr lang="en-US" altLang="en-US" sz="1400">
                <a:latin typeface="Times New Roman" panose="02020603050405020304" pitchFamily="18" charset="0"/>
                <a:cs typeface="Times New Roman" panose="02020603050405020304" pitchFamily="18" charset="0"/>
              </a:rPr>
              <a:t>Human eye.jpg</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Source/Rights: </a:t>
            </a:r>
            <a:r>
              <a:rPr lang="en-US" altLang="en-US" sz="1400">
                <a:latin typeface="Times New Roman" panose="02020603050405020304" pitchFamily="18" charset="0"/>
                <a:cs typeface="Times New Roman" panose="02020603050405020304" pitchFamily="18" charset="0"/>
              </a:rPr>
              <a:t>http://www.ratbehavior.org/Eyes.htm   </a:t>
            </a:r>
            <a:endParaRPr lang="en-US" altLang="en-US" sz="14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4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4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5:ADA Description: </a:t>
            </a:r>
            <a:r>
              <a:rPr lang="en-US" altLang="en-US" sz="1400">
                <a:latin typeface="Times New Roman" panose="02020603050405020304" pitchFamily="18" charset="0"/>
                <a:cs typeface="Times New Roman" panose="02020603050405020304" pitchFamily="18" charset="0"/>
              </a:rPr>
              <a:t> Human Ear anatomy.</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file name: </a:t>
            </a:r>
            <a:r>
              <a:rPr lang="en-US" altLang="en-US" sz="1400">
                <a:latin typeface="Times New Roman" panose="02020603050405020304" pitchFamily="18" charset="0"/>
                <a:cs typeface="Times New Roman" panose="02020603050405020304" pitchFamily="18" charset="0"/>
              </a:rPr>
              <a:t>HumanEar.jpg</a:t>
            </a:r>
            <a:endParaRPr lang="en-US" altLang="en-US" sz="1400" b="1">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Source/Rights: </a:t>
            </a:r>
            <a:r>
              <a:rPr lang="en-US" altLang="en-US" sz="1400">
                <a:latin typeface="Times New Roman" panose="02020603050405020304" pitchFamily="18" charset="0"/>
                <a:cs typeface="Times New Roman" panose="02020603050405020304" pitchFamily="18" charset="0"/>
              </a:rPr>
              <a:t>www.commons.wikimedia.org</a:t>
            </a:r>
            <a:endParaRPr lang="en-US" altLang="en-US" sz="14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400">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400">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4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400">
              <a:latin typeface="Calibri" panose="020F0502020204030204" pitchFamily="34" charset="0"/>
            </a:endParaRPr>
          </a:p>
          <a:p>
            <a:pPr eaLnBrk="1" hangingPunct="1">
              <a:spcBef>
                <a:spcPct val="0"/>
              </a:spcBef>
              <a:buClrTx/>
              <a:buSzTx/>
              <a:buFontTx/>
              <a:buNone/>
            </a:pPr>
            <a:endParaRPr lang="en-US" altLang="en-US" sz="1400">
              <a:latin typeface="Times New Roman" panose="02020603050405020304" pitchFamily="18" charset="0"/>
              <a:cs typeface="Times New Roman" panose="02020603050405020304" pitchFamily="18" charset="0"/>
            </a:endParaRPr>
          </a:p>
        </p:txBody>
      </p:sp>
      <p:sp>
        <p:nvSpPr>
          <p:cNvPr id="58373" name="Footer Placeholder 3">
            <a:extLst>
              <a:ext uri="{FF2B5EF4-FFF2-40B4-BE49-F238E27FC236}">
                <a16:creationId xmlns:a16="http://schemas.microsoft.com/office/drawing/2014/main" id="{86CC14B5-5D52-6A4D-BE49-413DCAA943C5}"/>
              </a:ext>
            </a:extLst>
          </p:cNvPr>
          <p:cNvSpPr>
            <a:spLocks noGrp="1"/>
          </p:cNvSpPr>
          <p:nvPr>
            <p:ph type="ftr" sz="quarter" idx="12"/>
          </p:nvPr>
        </p:nvSpPr>
        <p:spPr bwMode="auto">
          <a:xfrm>
            <a:off x="609600" y="6096000"/>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200">
                <a:solidFill>
                  <a:schemeClr val="tx2"/>
                </a:solidFill>
                <a:latin typeface="Arial" panose="020B0604020202020204" pitchFamily="34" charset="0"/>
              </a:rPr>
              <a:t>Computational Neurobiology Center, College of Engineering, University of Missouri, Columbia MO 65211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B008C25-18B7-4844-A734-1791691000B2}"/>
              </a:ext>
            </a:extLst>
          </p:cNvPr>
          <p:cNvSpPr>
            <a:spLocks noGrp="1"/>
          </p:cNvSpPr>
          <p:nvPr>
            <p:ph type="title"/>
          </p:nvPr>
        </p:nvSpPr>
        <p:spPr>
          <a:xfrm>
            <a:off x="457200" y="274638"/>
            <a:ext cx="8229600" cy="411162"/>
          </a:xfrm>
        </p:spPr>
        <p:txBody>
          <a:bodyPr>
            <a:normAutofit fontScale="90000"/>
          </a:bodyPr>
          <a:lstStyle/>
          <a:p>
            <a:pPr eaLnBrk="1" fontAlgn="auto" hangingPunct="1">
              <a:spcAft>
                <a:spcPts val="0"/>
              </a:spcAft>
              <a:defRPr/>
            </a:pPr>
            <a:r>
              <a:rPr lang="en-US" sz="2800" dirty="0"/>
              <a:t>Image Source/Rights</a:t>
            </a:r>
          </a:p>
        </p:txBody>
      </p:sp>
      <p:sp>
        <p:nvSpPr>
          <p:cNvPr id="60419" name="Slide Number Placeholder 4">
            <a:extLst>
              <a:ext uri="{FF2B5EF4-FFF2-40B4-BE49-F238E27FC236}">
                <a16:creationId xmlns:a16="http://schemas.microsoft.com/office/drawing/2014/main" id="{7DE7360E-3A02-F443-B1D4-FFBFA3E2997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D8985379-BAC8-4647-BE77-4E4EBF2689AF}" type="slidenum">
              <a:rPr lang="en-US" altLang="en-US" sz="1400" smtClean="0">
                <a:solidFill>
                  <a:srgbClr val="FFFFFF"/>
                </a:solidFill>
                <a:latin typeface="Arial" panose="020B0604020202020204" pitchFamily="34" charset="0"/>
              </a:rPr>
              <a:pPr>
                <a:spcBef>
                  <a:spcPct val="0"/>
                </a:spcBef>
                <a:buClrTx/>
                <a:buSzTx/>
                <a:buFontTx/>
                <a:buNone/>
              </a:pPr>
              <a:t>23</a:t>
            </a:fld>
            <a:endParaRPr lang="en-US" altLang="en-US" sz="1400">
              <a:solidFill>
                <a:srgbClr val="FFFFFF"/>
              </a:solidFill>
              <a:latin typeface="Arial" panose="020B0604020202020204" pitchFamily="34" charset="0"/>
            </a:endParaRPr>
          </a:p>
        </p:txBody>
      </p:sp>
      <p:sp>
        <p:nvSpPr>
          <p:cNvPr id="60420" name="TextBox 5">
            <a:extLst>
              <a:ext uri="{FF2B5EF4-FFF2-40B4-BE49-F238E27FC236}">
                <a16:creationId xmlns:a16="http://schemas.microsoft.com/office/drawing/2014/main" id="{B504D4AE-2212-8A45-8AFC-0C1EE727EBA0}"/>
              </a:ext>
            </a:extLst>
          </p:cNvPr>
          <p:cNvSpPr txBox="1">
            <a:spLocks noChangeArrowheads="1"/>
          </p:cNvSpPr>
          <p:nvPr/>
        </p:nvSpPr>
        <p:spPr bwMode="auto">
          <a:xfrm>
            <a:off x="838200" y="914400"/>
            <a:ext cx="594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6:ADA Description: </a:t>
            </a:r>
            <a:r>
              <a:rPr lang="en-US" altLang="en-US" sz="1400">
                <a:latin typeface="Times New Roman" panose="02020603050405020304" pitchFamily="18" charset="0"/>
                <a:cs typeface="Times New Roman" panose="02020603050405020304" pitchFamily="18" charset="0"/>
              </a:rPr>
              <a:t>Human Nose Anatomy.</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file name: </a:t>
            </a:r>
            <a:r>
              <a:rPr lang="en-US" altLang="en-US" sz="1400">
                <a:latin typeface="Times New Roman" panose="02020603050405020304" pitchFamily="18" charset="0"/>
                <a:cs typeface="Times New Roman" panose="02020603050405020304" pitchFamily="18" charset="0"/>
              </a:rPr>
              <a:t>Illu_nose_nasal_cavities.jpg</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Source/Rights:</a:t>
            </a:r>
            <a:r>
              <a:rPr lang="en-US" altLang="en-US" sz="1400">
                <a:latin typeface="Times New Roman" panose="02020603050405020304" pitchFamily="18" charset="0"/>
                <a:cs typeface="Times New Roman" panose="02020603050405020304" pitchFamily="18" charset="0"/>
              </a:rPr>
              <a:t> commons.wikimedia.org</a:t>
            </a:r>
          </a:p>
          <a:p>
            <a:pPr eaLnBrk="1" hangingPunct="1">
              <a:spcBef>
                <a:spcPct val="0"/>
              </a:spcBef>
              <a:buClrTx/>
              <a:buSzTx/>
              <a:buFontTx/>
              <a:buNone/>
            </a:pPr>
            <a:endParaRPr lang="en-US" altLang="en-US" sz="140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7:ADA Description: </a:t>
            </a:r>
            <a:r>
              <a:rPr lang="en-US" altLang="en-US" sz="1400">
                <a:latin typeface="Times New Roman" panose="02020603050405020304" pitchFamily="18" charset="0"/>
                <a:cs typeface="Times New Roman" panose="02020603050405020304" pitchFamily="18" charset="0"/>
              </a:rPr>
              <a:t>Taste buds on human tongue.</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Image file name: </a:t>
            </a:r>
            <a:r>
              <a:rPr lang="en-US" altLang="en-US" sz="1400">
                <a:latin typeface="Times New Roman" panose="02020603050405020304" pitchFamily="18" charset="0"/>
                <a:cs typeface="Times New Roman" panose="02020603050405020304" pitchFamily="18" charset="0"/>
              </a:rPr>
              <a:t>Kieli_kaikki_en.svg</a:t>
            </a:r>
          </a:p>
          <a:p>
            <a:pPr eaLnBrk="1" hangingPunct="1">
              <a:spcBef>
                <a:spcPct val="0"/>
              </a:spcBef>
              <a:buClrTx/>
              <a:buSzTx/>
              <a:buFontTx/>
              <a:buNone/>
            </a:pPr>
            <a:r>
              <a:rPr lang="en-US" altLang="en-US" sz="1400" b="1">
                <a:latin typeface="Times New Roman" panose="02020603050405020304" pitchFamily="18" charset="0"/>
                <a:cs typeface="Times New Roman" panose="02020603050405020304" pitchFamily="18" charset="0"/>
              </a:rPr>
              <a:t>Source/Rights:</a:t>
            </a:r>
            <a:r>
              <a:rPr lang="en-US" altLang="en-US" sz="1400">
                <a:latin typeface="Times New Roman" panose="02020603050405020304" pitchFamily="18" charset="0"/>
                <a:cs typeface="Times New Roman" panose="02020603050405020304" pitchFamily="18" charset="0"/>
              </a:rPr>
              <a:t> http//commons.wikimedia.org/wiki/</a:t>
            </a:r>
          </a:p>
          <a:p>
            <a:pPr eaLnBrk="1" hangingPunct="1">
              <a:spcBef>
                <a:spcPct val="0"/>
              </a:spcBef>
              <a:buClrTx/>
              <a:buSzTx/>
              <a:buFontTx/>
              <a:buNone/>
            </a:pPr>
            <a:endParaRPr lang="en-US" altLang="en-US" sz="1400">
              <a:latin typeface="Calibri" panose="020F0502020204030204" pitchFamily="34" charset="0"/>
            </a:endParaRPr>
          </a:p>
          <a:p>
            <a:pPr eaLnBrk="1" hangingPunct="1">
              <a:spcBef>
                <a:spcPct val="0"/>
              </a:spcBef>
              <a:buClrTx/>
              <a:buSzTx/>
              <a:buFontTx/>
              <a:buNone/>
            </a:pPr>
            <a:endParaRPr lang="en-US" altLang="en-US" sz="1400">
              <a:latin typeface="Times New Roman" panose="02020603050405020304" pitchFamily="18" charset="0"/>
              <a:cs typeface="Times New Roman" panose="02020603050405020304" pitchFamily="18" charset="0"/>
            </a:endParaRPr>
          </a:p>
        </p:txBody>
      </p:sp>
      <p:sp>
        <p:nvSpPr>
          <p:cNvPr id="60421" name="Footer Placeholder 3">
            <a:extLst>
              <a:ext uri="{FF2B5EF4-FFF2-40B4-BE49-F238E27FC236}">
                <a16:creationId xmlns:a16="http://schemas.microsoft.com/office/drawing/2014/main" id="{46EBC571-B235-734B-91BE-310B54A8DB42}"/>
              </a:ext>
            </a:extLst>
          </p:cNvPr>
          <p:cNvSpPr>
            <a:spLocks noGrp="1"/>
          </p:cNvSpPr>
          <p:nvPr>
            <p:ph type="ftr" sz="quarter" idx="12"/>
          </p:nvPr>
        </p:nvSpPr>
        <p:spPr bwMode="auto">
          <a:xfrm>
            <a:off x="609600" y="6096000"/>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200">
                <a:solidFill>
                  <a:schemeClr val="tx2"/>
                </a:solidFill>
                <a:latin typeface="Arial" panose="020B0604020202020204" pitchFamily="34" charset="0"/>
              </a:rPr>
              <a:t>Computational Neurobiology Center, College of Engineering, University of Missouri, Columbia MO 65211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1DA21FF-DA65-954E-8324-64DDB1B1B334}"/>
              </a:ext>
            </a:extLst>
          </p:cNvPr>
          <p:cNvSpPr>
            <a:spLocks noGrp="1"/>
          </p:cNvSpPr>
          <p:nvPr>
            <p:ph type="title"/>
          </p:nvPr>
        </p:nvSpPr>
        <p:spPr>
          <a:xfrm>
            <a:off x="838200" y="76200"/>
            <a:ext cx="7467600" cy="1143000"/>
          </a:xfrm>
        </p:spPr>
        <p:txBody>
          <a:bodyPr/>
          <a:lstStyle/>
          <a:p>
            <a:pPr algn="ctr" eaLnBrk="1" fontAlgn="auto" hangingPunct="1">
              <a:spcAft>
                <a:spcPts val="0"/>
              </a:spcAft>
              <a:defRPr/>
            </a:pPr>
            <a:r>
              <a:rPr lang="en-US" sz="4000" b="1" dirty="0">
                <a:solidFill>
                  <a:schemeClr val="tx1"/>
                </a:solidFill>
                <a:latin typeface="Times New Roman" pitchFamily="18" charset="0"/>
                <a:cs typeface="Times New Roman" pitchFamily="18" charset="0"/>
              </a:rPr>
              <a:t>What is a Sensor?</a:t>
            </a:r>
          </a:p>
        </p:txBody>
      </p:sp>
      <p:sp>
        <p:nvSpPr>
          <p:cNvPr id="17411" name="Content Placeholder 2">
            <a:extLst>
              <a:ext uri="{FF2B5EF4-FFF2-40B4-BE49-F238E27FC236}">
                <a16:creationId xmlns:a16="http://schemas.microsoft.com/office/drawing/2014/main" id="{E71A5A35-EDD6-CE41-897B-563BF06083A0}"/>
              </a:ext>
            </a:extLst>
          </p:cNvPr>
          <p:cNvSpPr>
            <a:spLocks noGrp="1"/>
          </p:cNvSpPr>
          <p:nvPr>
            <p:ph sz="quarter" idx="1"/>
          </p:nvPr>
        </p:nvSpPr>
        <p:spPr>
          <a:xfrm>
            <a:off x="457200" y="1219200"/>
            <a:ext cx="8382000" cy="4937125"/>
          </a:xfrm>
        </p:spPr>
        <p:txBody>
          <a:bodyPr/>
          <a:lstStyle/>
          <a:p>
            <a:pPr lvl="1" eaLnBrk="1" hangingPunct="1"/>
            <a:r>
              <a:rPr lang="en-US" altLang="en-US" sz="2400">
                <a:latin typeface="Times New Roman" panose="02020603050405020304" pitchFamily="18" charset="0"/>
                <a:cs typeface="Times New Roman" panose="02020603050405020304" pitchFamily="18" charset="0"/>
              </a:rPr>
              <a:t>A sensor is a device that measures a physical quantity (</a:t>
            </a:r>
            <a:r>
              <a:rPr lang="en-US" altLang="en-US" sz="2400" b="1">
                <a:latin typeface="Times New Roman" panose="02020603050405020304" pitchFamily="18" charset="0"/>
                <a:cs typeface="Times New Roman" panose="02020603050405020304" pitchFamily="18" charset="0"/>
              </a:rPr>
              <a:t>stimulus</a:t>
            </a:r>
            <a:r>
              <a:rPr lang="en-US" altLang="en-US" sz="2400">
                <a:latin typeface="Times New Roman" panose="02020603050405020304" pitchFamily="18" charset="0"/>
                <a:cs typeface="Times New Roman" panose="02020603050405020304" pitchFamily="18" charset="0"/>
              </a:rPr>
              <a:t>) and transmits this measurement so that a computer, instrument, or observer can read it.  </a:t>
            </a:r>
          </a:p>
          <a:p>
            <a:pPr lvl="1" eaLnBrk="1" hangingPunct="1"/>
            <a:r>
              <a:rPr lang="en-US" altLang="en-US" sz="2400">
                <a:latin typeface="Times New Roman" panose="02020603050405020304" pitchFamily="18" charset="0"/>
                <a:cs typeface="Times New Roman" panose="02020603050405020304" pitchFamily="18" charset="0"/>
              </a:rPr>
              <a:t>Some sensors simply detect the presence of a stimulus. These are called Type I sensors.</a:t>
            </a:r>
          </a:p>
          <a:p>
            <a:pPr lvl="1" eaLnBrk="1" hangingPunct="1"/>
            <a:r>
              <a:rPr lang="en-US" altLang="en-US" sz="2400">
                <a:latin typeface="Times New Roman" panose="02020603050405020304" pitchFamily="18" charset="0"/>
                <a:cs typeface="Times New Roman" panose="02020603050405020304" pitchFamily="18" charset="0"/>
              </a:rPr>
              <a:t>Other sensors can actually discern relative values of a stimulus. These are called Type II sensors. </a:t>
            </a:r>
          </a:p>
          <a:p>
            <a:pPr lvl="1" eaLnBrk="1" hangingPunct="1"/>
            <a:r>
              <a:rPr lang="en-US" altLang="en-US" sz="2400">
                <a:latin typeface="Times New Roman" panose="02020603050405020304" pitchFamily="18" charset="0"/>
                <a:cs typeface="Times New Roman" panose="02020603050405020304" pitchFamily="18" charset="0"/>
              </a:rPr>
              <a:t>Sensors are used in everyday objects such as garage doors that won’t shut if a kid/person is in its way – do you know how that works? Other applications that use sensors include cars, airplanes, robots, and medical equipment.</a:t>
            </a:r>
          </a:p>
          <a:p>
            <a:pPr lvl="1" eaLnBrk="1" hangingPunct="1">
              <a:buFont typeface="Wingdings 3" pitchFamily="2" charset="2"/>
              <a:buNone/>
            </a:pPr>
            <a:endParaRPr lang="en-US" altLang="en-US" sz="2400">
              <a:latin typeface="Times New Roman" panose="02020603050405020304" pitchFamily="18" charset="0"/>
              <a:cs typeface="Times New Roman" panose="02020603050405020304" pitchFamily="18" charset="0"/>
            </a:endParaRPr>
          </a:p>
        </p:txBody>
      </p:sp>
      <p:sp>
        <p:nvSpPr>
          <p:cNvPr id="17412" name="Slide Number Placeholder 6">
            <a:extLst>
              <a:ext uri="{FF2B5EF4-FFF2-40B4-BE49-F238E27FC236}">
                <a16:creationId xmlns:a16="http://schemas.microsoft.com/office/drawing/2014/main" id="{A70B30ED-9B17-DE48-A9A4-B566AAA7641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5039937D-B8E6-7C42-BAD1-D61790DC1D2D}" type="slidenum">
              <a:rPr lang="en-US" altLang="en-US" sz="1400" smtClean="0">
                <a:solidFill>
                  <a:srgbClr val="FFFFFF"/>
                </a:solidFill>
                <a:latin typeface="Arial" panose="020B0604020202020204" pitchFamily="34" charset="0"/>
              </a:rPr>
              <a:pPr>
                <a:spcBef>
                  <a:spcPct val="0"/>
                </a:spcBef>
                <a:buClrTx/>
                <a:buSzTx/>
                <a:buFontTx/>
                <a:buNone/>
              </a:pPr>
              <a:t>3</a:t>
            </a:fld>
            <a:endParaRPr lang="en-US" altLang="en-US" sz="1400">
              <a:solidFill>
                <a:srgbClr val="FFFFFF"/>
              </a:solidFill>
              <a:latin typeface="Arial" panose="020B0604020202020204" pitchFamily="34" charset="0"/>
            </a:endParaRPr>
          </a:p>
        </p:txBody>
      </p:sp>
      <p:sp>
        <p:nvSpPr>
          <p:cNvPr id="17413" name="Footer Placeholder 5">
            <a:extLst>
              <a:ext uri="{FF2B5EF4-FFF2-40B4-BE49-F238E27FC236}">
                <a16:creationId xmlns:a16="http://schemas.microsoft.com/office/drawing/2014/main" id="{8F124265-F45A-7E45-9796-718DC2FA4764}"/>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987B94-27B7-C548-96A7-152FFD02E4C0}"/>
              </a:ext>
            </a:extLst>
          </p:cNvPr>
          <p:cNvSpPr>
            <a:spLocks noGrp="1"/>
          </p:cNvSpPr>
          <p:nvPr>
            <p:ph type="title"/>
          </p:nvPr>
        </p:nvSpPr>
        <p:spPr>
          <a:xfrm>
            <a:off x="457200" y="152400"/>
            <a:ext cx="8229600" cy="609600"/>
          </a:xfrm>
        </p:spPr>
        <p:txBody>
          <a:bodyPr>
            <a:normAutofit fontScale="90000"/>
          </a:bodyPr>
          <a:lstStyle/>
          <a:p>
            <a:pPr algn="ctr" eaLnBrk="1" fontAlgn="auto" hangingPunct="1">
              <a:spcAft>
                <a:spcPts val="0"/>
              </a:spcAft>
              <a:defRPr/>
            </a:pPr>
            <a:r>
              <a:rPr lang="en-US" sz="4000" b="1" dirty="0">
                <a:solidFill>
                  <a:schemeClr val="tx1"/>
                </a:solidFill>
                <a:latin typeface="Times New Roman" pitchFamily="18" charset="0"/>
                <a:cs typeface="Times New Roman" pitchFamily="18" charset="0"/>
              </a:rPr>
              <a:t>Human Sensors</a:t>
            </a:r>
          </a:p>
        </p:txBody>
      </p:sp>
      <p:sp>
        <p:nvSpPr>
          <p:cNvPr id="19459" name="Content Placeholder 2">
            <a:extLst>
              <a:ext uri="{FF2B5EF4-FFF2-40B4-BE49-F238E27FC236}">
                <a16:creationId xmlns:a16="http://schemas.microsoft.com/office/drawing/2014/main" id="{28F1D452-6508-CD4B-83F8-7CAEEBEA3411}"/>
              </a:ext>
            </a:extLst>
          </p:cNvPr>
          <p:cNvSpPr>
            <a:spLocks noGrp="1"/>
          </p:cNvSpPr>
          <p:nvPr>
            <p:ph sz="quarter" idx="1"/>
          </p:nvPr>
        </p:nvSpPr>
        <p:spPr>
          <a:xfrm>
            <a:off x="228600" y="990600"/>
            <a:ext cx="8686800" cy="5365750"/>
          </a:xfrm>
        </p:spPr>
        <p:txBody>
          <a:bodyPr/>
          <a:lstStyle/>
          <a:p>
            <a:pPr eaLnBrk="1" hangingPunct="1">
              <a:buFont typeface="Wingdings 3" pitchFamily="2" charset="2"/>
              <a:buChar char=""/>
            </a:pPr>
            <a:r>
              <a:rPr lang="en-US" altLang="en-US" sz="2000">
                <a:latin typeface="Times New Roman" panose="02020603050405020304" pitchFamily="18" charset="0"/>
                <a:cs typeface="Times New Roman" panose="02020603050405020304" pitchFamily="18" charset="0"/>
              </a:rPr>
              <a:t>Your sensory organs (eyes, ears, nose and skin) provide information to your brain so that it can make decisions.  They work in a manner very similar to the working of sensors of an robot. Your brain uses the information that it receives from your sensory organs continuously and make your body work.</a:t>
            </a:r>
          </a:p>
          <a:p>
            <a:pPr eaLnBrk="1" hangingPunct="1">
              <a:buFont typeface="Wingdings 3" pitchFamily="2" charset="2"/>
              <a:buChar char=""/>
            </a:pPr>
            <a:endParaRPr lang="en-US" altLang="en-US" sz="700">
              <a:latin typeface="Times New Roman" panose="02020603050405020304" pitchFamily="18" charset="0"/>
              <a:cs typeface="Times New Roman" panose="02020603050405020304" pitchFamily="18" charset="0"/>
            </a:endParaRPr>
          </a:p>
          <a:p>
            <a:pPr eaLnBrk="1" hangingPunct="1">
              <a:buFont typeface="Wingdings 3" pitchFamily="2" charset="2"/>
              <a:buChar char=""/>
            </a:pPr>
            <a:r>
              <a:rPr lang="en-US" altLang="en-US" sz="1800">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There are five senses in humans:</a:t>
            </a:r>
          </a:p>
          <a:p>
            <a:pPr marL="1146175" lvl="4" indent="3175" eaLnBrk="1" hangingPunct="1">
              <a:buSzPct val="90000"/>
              <a:buFont typeface="Wingdings" pitchFamily="2" charset="2"/>
              <a:buChar char="§"/>
            </a:pPr>
            <a:r>
              <a:rPr lang="en-US" altLang="en-US" sz="1800">
                <a:latin typeface="Times New Roman" panose="02020603050405020304" pitchFamily="18" charset="0"/>
                <a:cs typeface="Times New Roman" panose="02020603050405020304" pitchFamily="18" charset="0"/>
              </a:rPr>
              <a:t>  	Your eyes allow you to see the world</a:t>
            </a:r>
          </a:p>
          <a:p>
            <a:pPr marL="1146175" lvl="4" indent="3175" eaLnBrk="1" hangingPunct="1">
              <a:buFont typeface="Wingdings" pitchFamily="2" charset="2"/>
              <a:buChar char="§"/>
            </a:pPr>
            <a:r>
              <a:rPr lang="en-US" altLang="en-US" sz="1800">
                <a:latin typeface="Times New Roman" panose="02020603050405020304" pitchFamily="18" charset="0"/>
                <a:cs typeface="Times New Roman" panose="02020603050405020304" pitchFamily="18" charset="0"/>
              </a:rPr>
              <a:t>	Your skin lets you feel objects through touch</a:t>
            </a:r>
          </a:p>
          <a:p>
            <a:pPr marL="1146175" lvl="4" indent="3175" eaLnBrk="1" hangingPunct="1">
              <a:buFont typeface="Wingdings" pitchFamily="2" charset="2"/>
              <a:buChar char="§"/>
            </a:pPr>
            <a:r>
              <a:rPr lang="en-US" altLang="en-US" sz="1800">
                <a:latin typeface="Times New Roman" panose="02020603050405020304" pitchFamily="18" charset="0"/>
                <a:cs typeface="Times New Roman" panose="02020603050405020304" pitchFamily="18" charset="0"/>
              </a:rPr>
              <a:t> 	Your nose lets you smell the many scents present in the world</a:t>
            </a:r>
          </a:p>
          <a:p>
            <a:pPr marL="1146175" lvl="4" indent="3175" eaLnBrk="1" hangingPunct="1">
              <a:buFont typeface="Wingdings" pitchFamily="2" charset="2"/>
              <a:buChar char="§"/>
            </a:pPr>
            <a:r>
              <a:rPr lang="en-US" altLang="en-US" sz="1800">
                <a:latin typeface="Times New Roman" panose="02020603050405020304" pitchFamily="18" charset="0"/>
                <a:cs typeface="Times New Roman" panose="02020603050405020304" pitchFamily="18" charset="0"/>
              </a:rPr>
              <a:t> 	Your tongue lets you taste </a:t>
            </a:r>
          </a:p>
          <a:p>
            <a:pPr eaLnBrk="1" hangingPunct="1">
              <a:buFont typeface="Wingdings 3" pitchFamily="2" charset="2"/>
              <a:buNone/>
            </a:pPr>
            <a:endParaRPr lang="en-US" altLang="en-US" sz="700">
              <a:latin typeface="Times New Roman" panose="02020603050405020304" pitchFamily="18" charset="0"/>
              <a:cs typeface="Times New Roman" panose="02020603050405020304" pitchFamily="18" charset="0"/>
            </a:endParaRPr>
          </a:p>
          <a:p>
            <a:pPr eaLnBrk="1" hangingPunct="1">
              <a:buFont typeface="Wingdings 3" pitchFamily="2" charset="2"/>
              <a:buChar char=""/>
            </a:pPr>
            <a:r>
              <a:rPr lang="en-US" altLang="en-US" sz="1800">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…and several other sensors in the body that you don’t notice directly</a:t>
            </a:r>
            <a:endParaRPr lang="en-US" altLang="en-US" sz="1800">
              <a:latin typeface="Times New Roman" panose="02020603050405020304" pitchFamily="18" charset="0"/>
              <a:cs typeface="Times New Roman" panose="02020603050405020304" pitchFamily="18" charset="0"/>
            </a:endParaRPr>
          </a:p>
          <a:p>
            <a:pPr marL="1146175" lvl="4" indent="3175" eaLnBrk="1" hangingPunct="1">
              <a:buFont typeface="Wingdings" pitchFamily="2" charset="2"/>
              <a:buChar char="§"/>
            </a:pPr>
            <a:r>
              <a:rPr lang="en-US" altLang="en-US" sz="1800">
                <a:latin typeface="Times New Roman" panose="02020603050405020304" pitchFamily="18" charset="0"/>
                <a:cs typeface="Times New Roman" panose="02020603050405020304" pitchFamily="18" charset="0"/>
              </a:rPr>
              <a:t> 	Sensors in the inner ear give the brain information about balance </a:t>
            </a:r>
          </a:p>
          <a:p>
            <a:pPr marL="1146175" lvl="4" indent="3175" eaLnBrk="1" hangingPunct="1">
              <a:buFont typeface="Wingdings" pitchFamily="2" charset="2"/>
              <a:buChar char="§"/>
            </a:pPr>
            <a:r>
              <a:rPr lang="en-US" altLang="en-US" sz="1800">
                <a:latin typeface="Times New Roman" panose="02020603050405020304" pitchFamily="18" charset="0"/>
                <a:cs typeface="Times New Roman" panose="02020603050405020304" pitchFamily="18" charset="0"/>
              </a:rPr>
              <a:t> 	Sensors in our muscles that let the brain know our body position</a:t>
            </a:r>
          </a:p>
          <a:p>
            <a:pPr marL="1146175" lvl="4" indent="3175" eaLnBrk="1" hangingPunct="1">
              <a:buFont typeface="Wingdings" pitchFamily="2" charset="2"/>
              <a:buChar char="§"/>
            </a:pPr>
            <a:r>
              <a:rPr lang="en-US" altLang="en-US" sz="1800">
                <a:latin typeface="Times New Roman" panose="02020603050405020304" pitchFamily="18" charset="0"/>
                <a:cs typeface="Times New Roman" panose="02020603050405020304" pitchFamily="18" charset="0"/>
              </a:rPr>
              <a:t>           Sensors throughout  your body  that sense temperature</a:t>
            </a:r>
          </a:p>
          <a:p>
            <a:pPr eaLnBrk="1" hangingPunct="1">
              <a:buFont typeface="Wingdings 3" pitchFamily="2" charset="2"/>
              <a:buNone/>
            </a:pPr>
            <a:endParaRPr lang="en-US" altLang="en-US" sz="1600">
              <a:latin typeface="Times New Roman" panose="02020603050405020304" pitchFamily="18" charset="0"/>
              <a:cs typeface="Times New Roman" panose="02020603050405020304" pitchFamily="18" charset="0"/>
            </a:endParaRPr>
          </a:p>
        </p:txBody>
      </p:sp>
      <p:sp>
        <p:nvSpPr>
          <p:cNvPr id="19460" name="Slide Number Placeholder 7">
            <a:extLst>
              <a:ext uri="{FF2B5EF4-FFF2-40B4-BE49-F238E27FC236}">
                <a16:creationId xmlns:a16="http://schemas.microsoft.com/office/drawing/2014/main" id="{143FC946-55FC-0F49-9032-5A07C7899A2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804A624A-88D2-C442-8E70-7CCBD5737EFC}" type="slidenum">
              <a:rPr lang="en-US" altLang="en-US" sz="1400" smtClean="0">
                <a:solidFill>
                  <a:srgbClr val="FFFFFF"/>
                </a:solidFill>
                <a:latin typeface="Arial" panose="020B0604020202020204" pitchFamily="34" charset="0"/>
              </a:rPr>
              <a:pPr>
                <a:spcBef>
                  <a:spcPct val="0"/>
                </a:spcBef>
                <a:buClrTx/>
                <a:buSzTx/>
                <a:buFontTx/>
                <a:buNone/>
              </a:pPr>
              <a:t>4</a:t>
            </a:fld>
            <a:endParaRPr lang="en-US" altLang="en-US" sz="1400">
              <a:solidFill>
                <a:srgbClr val="FFFFFF"/>
              </a:solidFill>
              <a:latin typeface="Arial" panose="020B0604020202020204" pitchFamily="34" charset="0"/>
            </a:endParaRPr>
          </a:p>
        </p:txBody>
      </p:sp>
      <p:sp>
        <p:nvSpPr>
          <p:cNvPr id="19461" name="Footer Placeholder 5">
            <a:extLst>
              <a:ext uri="{FF2B5EF4-FFF2-40B4-BE49-F238E27FC236}">
                <a16:creationId xmlns:a16="http://schemas.microsoft.com/office/drawing/2014/main" id="{9CAD9BF2-AF93-914A-9564-A79D726BC7B7}"/>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038 Nervous system.jpg">
            <a:extLst>
              <a:ext uri="{FF2B5EF4-FFF2-40B4-BE49-F238E27FC236}">
                <a16:creationId xmlns:a16="http://schemas.microsoft.com/office/drawing/2014/main" id="{285C1A66-EB65-6B4C-8563-AE6BFD5BFC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43000"/>
            <a:ext cx="28956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0297F624-3668-BA43-8445-FFAB9E228D85}"/>
              </a:ext>
            </a:extLst>
          </p:cNvPr>
          <p:cNvSpPr>
            <a:spLocks noGrp="1"/>
          </p:cNvSpPr>
          <p:nvPr>
            <p:ph type="title"/>
          </p:nvPr>
        </p:nvSpPr>
        <p:spPr>
          <a:xfrm>
            <a:off x="457200" y="152400"/>
            <a:ext cx="8229600" cy="762000"/>
          </a:xfrm>
        </p:spPr>
        <p:txBody>
          <a:bodyPr/>
          <a:lstStyle/>
          <a:p>
            <a:pPr algn="ctr" eaLnBrk="1" fontAlgn="auto" hangingPunct="1">
              <a:spcAft>
                <a:spcPts val="0"/>
              </a:spcAft>
              <a:defRPr/>
            </a:pPr>
            <a:r>
              <a:rPr lang="en-US" sz="3200" b="1" dirty="0">
                <a:solidFill>
                  <a:schemeClr val="tx1"/>
                </a:solidFill>
                <a:latin typeface="Times New Roman" pitchFamily="18" charset="0"/>
                <a:cs typeface="Times New Roman" pitchFamily="18" charset="0"/>
              </a:rPr>
              <a:t>Human Sensors – signal transmission</a:t>
            </a:r>
          </a:p>
        </p:txBody>
      </p:sp>
      <p:sp>
        <p:nvSpPr>
          <p:cNvPr id="21508" name="Content Placeholder 6">
            <a:extLst>
              <a:ext uri="{FF2B5EF4-FFF2-40B4-BE49-F238E27FC236}">
                <a16:creationId xmlns:a16="http://schemas.microsoft.com/office/drawing/2014/main" id="{336464F2-C259-1B4E-A202-68D49A56408F}"/>
              </a:ext>
            </a:extLst>
          </p:cNvPr>
          <p:cNvSpPr>
            <a:spLocks noGrp="1"/>
          </p:cNvSpPr>
          <p:nvPr>
            <p:ph sz="quarter" idx="1"/>
          </p:nvPr>
        </p:nvSpPr>
        <p:spPr>
          <a:xfrm>
            <a:off x="0" y="914400"/>
            <a:ext cx="6096000" cy="5807075"/>
          </a:xfrm>
        </p:spPr>
        <p:txBody>
          <a:bodyPr/>
          <a:lstStyle/>
          <a:p>
            <a:pPr eaLnBrk="1" hangingPunct="1"/>
            <a:r>
              <a:rPr lang="en-US" altLang="en-US" sz="2000">
                <a:latin typeface="Times New Roman" panose="02020603050405020304" pitchFamily="18" charset="0"/>
                <a:cs typeface="Times New Roman" panose="02020603050405020304" pitchFamily="18" charset="0"/>
              </a:rPr>
              <a:t>When the sensors of the human body detect a stimulus, they send this information through the nervous system (like wires) to the brain. It has two main parts,</a:t>
            </a:r>
          </a:p>
          <a:p>
            <a:pPr eaLnBrk="1" hangingPunct="1"/>
            <a:r>
              <a:rPr lang="en-US" altLang="en-US" sz="2000">
                <a:latin typeface="Times New Roman" panose="02020603050405020304" pitchFamily="18" charset="0"/>
                <a:cs typeface="Times New Roman" panose="02020603050405020304" pitchFamily="18" charset="0"/>
              </a:rPr>
              <a:t>One is called the </a:t>
            </a:r>
            <a:r>
              <a:rPr lang="en-US" altLang="en-US" sz="2000" b="1">
                <a:solidFill>
                  <a:srgbClr val="FF0000"/>
                </a:solidFill>
                <a:latin typeface="Times New Roman" panose="02020603050405020304" pitchFamily="18" charset="0"/>
                <a:cs typeface="Times New Roman" panose="02020603050405020304" pitchFamily="18" charset="0"/>
              </a:rPr>
              <a:t>peripheral nervous system</a:t>
            </a:r>
            <a:r>
              <a:rPr lang="en-US" altLang="en-US" sz="2000">
                <a:latin typeface="Times New Roman" panose="02020603050405020304" pitchFamily="18" charset="0"/>
                <a:cs typeface="Times New Roman" panose="02020603050405020304" pitchFamily="18" charset="0"/>
              </a:rPr>
              <a:t>, which is a series of branches of single nerves. These are nerves that connect to every sensor in your body. They send signals to other nerves, which send signals to more nerves until the signal reaches the second part of the nervous system: the central nervous system.  </a:t>
            </a:r>
          </a:p>
          <a:p>
            <a:pPr eaLnBrk="1" hangingPunct="1"/>
            <a:r>
              <a:rPr lang="en-US" altLang="en-US" sz="2000">
                <a:latin typeface="Times New Roman" panose="02020603050405020304" pitchFamily="18" charset="0"/>
                <a:cs typeface="Times New Roman" panose="02020603050405020304" pitchFamily="18" charset="0"/>
              </a:rPr>
              <a:t>The </a:t>
            </a:r>
            <a:r>
              <a:rPr lang="en-US" altLang="en-US" sz="2000" b="1">
                <a:solidFill>
                  <a:srgbClr val="FF0000"/>
                </a:solidFill>
                <a:latin typeface="Times New Roman" panose="02020603050405020304" pitchFamily="18" charset="0"/>
                <a:cs typeface="Times New Roman" panose="02020603050405020304" pitchFamily="18" charset="0"/>
              </a:rPr>
              <a:t>central nervous system consists </a:t>
            </a:r>
            <a:r>
              <a:rPr lang="en-US" altLang="en-US" sz="2000">
                <a:latin typeface="Times New Roman" panose="02020603050405020304" pitchFamily="18" charset="0"/>
                <a:cs typeface="Times New Roman" panose="02020603050405020304" pitchFamily="18" charset="0"/>
              </a:rPr>
              <a:t>of your spinal cord and your brain.  The spinal cord is made up of bundles of nerves that are surrounded by bones for protection.  Once a signal from a sensor reaches the spinal cord, it is sent up the cord to the brain. The brain decides what to do based on the information received.  </a:t>
            </a:r>
          </a:p>
          <a:p>
            <a:pPr eaLnBrk="1" hangingPunct="1"/>
            <a:endParaRPr lang="en-US" altLang="en-US">
              <a:latin typeface="Times New Roman" panose="02020603050405020304" pitchFamily="18" charset="0"/>
              <a:cs typeface="Times New Roman" panose="02020603050405020304" pitchFamily="18" charset="0"/>
            </a:endParaRPr>
          </a:p>
        </p:txBody>
      </p:sp>
      <p:sp>
        <p:nvSpPr>
          <p:cNvPr id="21509" name="Slide Number Placeholder 7">
            <a:extLst>
              <a:ext uri="{FF2B5EF4-FFF2-40B4-BE49-F238E27FC236}">
                <a16:creationId xmlns:a16="http://schemas.microsoft.com/office/drawing/2014/main" id="{C4F30056-ACB5-5A4E-8948-3EB317BEAAC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99DF79F6-E35A-1345-AD66-BDCE3E864FAB}" type="slidenum">
              <a:rPr lang="en-US" altLang="en-US" sz="1400" smtClean="0">
                <a:solidFill>
                  <a:srgbClr val="FFFFFF"/>
                </a:solidFill>
                <a:latin typeface="Arial" panose="020B0604020202020204" pitchFamily="34" charset="0"/>
              </a:rPr>
              <a:pPr>
                <a:spcBef>
                  <a:spcPct val="0"/>
                </a:spcBef>
                <a:buClrTx/>
                <a:buSzTx/>
                <a:buFontTx/>
                <a:buNone/>
              </a:pPr>
              <a:t>5</a:t>
            </a:fld>
            <a:endParaRPr lang="en-US" altLang="en-US" sz="1400">
              <a:solidFill>
                <a:srgbClr val="FFFFFF"/>
              </a:solidFill>
              <a:latin typeface="Arial" panose="020B0604020202020204" pitchFamily="34" charset="0"/>
            </a:endParaRPr>
          </a:p>
        </p:txBody>
      </p:sp>
      <p:sp>
        <p:nvSpPr>
          <p:cNvPr id="21510" name="Footer Placeholder 5">
            <a:extLst>
              <a:ext uri="{FF2B5EF4-FFF2-40B4-BE49-F238E27FC236}">
                <a16:creationId xmlns:a16="http://schemas.microsoft.com/office/drawing/2014/main" id="{2957088E-1F5C-F248-99E4-FE7444647816}"/>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sp>
        <p:nvSpPr>
          <p:cNvPr id="21511" name="TextBox 6">
            <a:extLst>
              <a:ext uri="{FF2B5EF4-FFF2-40B4-BE49-F238E27FC236}">
                <a16:creationId xmlns:a16="http://schemas.microsoft.com/office/drawing/2014/main" id="{4A72A83F-558A-114E-88AE-8A7E449EB7B3}"/>
              </a:ext>
            </a:extLst>
          </p:cNvPr>
          <p:cNvSpPr txBox="1">
            <a:spLocks noChangeArrowheads="1"/>
          </p:cNvSpPr>
          <p:nvPr/>
        </p:nvSpPr>
        <p:spPr bwMode="auto">
          <a:xfrm>
            <a:off x="5867400" y="6324600"/>
            <a:ext cx="2917825"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Image2: For Source/Rights Refer to slide 27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9991344_001.jpg">
            <a:extLst>
              <a:ext uri="{FF2B5EF4-FFF2-40B4-BE49-F238E27FC236}">
                <a16:creationId xmlns:a16="http://schemas.microsoft.com/office/drawing/2014/main" id="{04175D4B-7C86-AC40-B2F3-A1335BE78F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044950"/>
            <a:ext cx="3962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a:extLst>
              <a:ext uri="{FF2B5EF4-FFF2-40B4-BE49-F238E27FC236}">
                <a16:creationId xmlns:a16="http://schemas.microsoft.com/office/drawing/2014/main" id="{DC59F569-F0B7-DB49-8CEC-12593AA73CFB}"/>
              </a:ext>
            </a:extLst>
          </p:cNvPr>
          <p:cNvSpPr>
            <a:spLocks noGrp="1"/>
          </p:cNvSpPr>
          <p:nvPr>
            <p:ph type="title"/>
          </p:nvPr>
        </p:nvSpPr>
        <p:spPr>
          <a:xfrm>
            <a:off x="612775" y="76200"/>
            <a:ext cx="8074025" cy="762000"/>
          </a:xfrm>
        </p:spPr>
        <p:txBody>
          <a:bodyPr>
            <a:normAutofit fontScale="90000"/>
          </a:bodyPr>
          <a:lstStyle/>
          <a:p>
            <a:pPr algn="ctr" eaLnBrk="1" fontAlgn="auto" hangingPunct="1">
              <a:spcAft>
                <a:spcPts val="0"/>
              </a:spcAft>
              <a:defRPr/>
            </a:pPr>
            <a:r>
              <a:rPr lang="en-US" sz="3600" b="1" dirty="0">
                <a:solidFill>
                  <a:schemeClr val="tx1"/>
                </a:solidFill>
                <a:latin typeface="Times New Roman" pitchFamily="18" charset="0"/>
                <a:cs typeface="Times New Roman" pitchFamily="18" charset="0"/>
              </a:rPr>
              <a:t>Touch: How do we Feel Using our Skin?</a:t>
            </a:r>
          </a:p>
        </p:txBody>
      </p:sp>
      <p:sp>
        <p:nvSpPr>
          <p:cNvPr id="23556" name="Content Placeholder 2">
            <a:extLst>
              <a:ext uri="{FF2B5EF4-FFF2-40B4-BE49-F238E27FC236}">
                <a16:creationId xmlns:a16="http://schemas.microsoft.com/office/drawing/2014/main" id="{53EF0EA3-8F04-3543-B968-714CFF661B59}"/>
              </a:ext>
            </a:extLst>
          </p:cNvPr>
          <p:cNvSpPr>
            <a:spLocks noGrp="1"/>
          </p:cNvSpPr>
          <p:nvPr>
            <p:ph sz="quarter" idx="1"/>
          </p:nvPr>
        </p:nvSpPr>
        <p:spPr>
          <a:xfrm>
            <a:off x="612775" y="1143000"/>
            <a:ext cx="8229600" cy="4937125"/>
          </a:xfrm>
        </p:spPr>
        <p:txBody>
          <a:bodyPr/>
          <a:lstStyle/>
          <a:p>
            <a:pPr eaLnBrk="1" hangingPunct="1"/>
            <a:r>
              <a:rPr lang="en-US" altLang="en-US" sz="1800">
                <a:latin typeface="Times New Roman" panose="02020603050405020304" pitchFamily="18" charset="0"/>
                <a:cs typeface="Times New Roman" panose="02020603050405020304" pitchFamily="18" charset="0"/>
              </a:rPr>
              <a:t>Skin contains millions of sensitive nerve endings that can detect stimuli such as</a:t>
            </a:r>
          </a:p>
          <a:p>
            <a:pPr lvl="1" eaLnBrk="1" hangingPunct="1"/>
            <a:r>
              <a:rPr lang="en-US" altLang="en-US" sz="1800">
                <a:latin typeface="Times New Roman" panose="02020603050405020304" pitchFamily="18" charset="0"/>
                <a:cs typeface="Times New Roman" panose="02020603050405020304" pitchFamily="18" charset="0"/>
              </a:rPr>
              <a:t>Pain</a:t>
            </a:r>
          </a:p>
          <a:p>
            <a:pPr lvl="1" eaLnBrk="1" hangingPunct="1"/>
            <a:r>
              <a:rPr lang="en-US" altLang="en-US" sz="1800">
                <a:latin typeface="Times New Roman" panose="02020603050405020304" pitchFamily="18" charset="0"/>
                <a:cs typeface="Times New Roman" panose="02020603050405020304" pitchFamily="18" charset="0"/>
              </a:rPr>
              <a:t>Pressure</a:t>
            </a:r>
          </a:p>
          <a:p>
            <a:pPr lvl="1" eaLnBrk="1" hangingPunct="1"/>
            <a:r>
              <a:rPr lang="en-US" altLang="en-US" sz="1800">
                <a:latin typeface="Times New Roman" panose="02020603050405020304" pitchFamily="18" charset="0"/>
                <a:cs typeface="Times New Roman" panose="02020603050405020304" pitchFamily="18" charset="0"/>
              </a:rPr>
              <a:t>Temperature</a:t>
            </a:r>
          </a:p>
          <a:p>
            <a:pPr eaLnBrk="1" hangingPunct="1"/>
            <a:r>
              <a:rPr lang="en-US" altLang="en-US" sz="1800">
                <a:latin typeface="Times New Roman" panose="02020603050405020304" pitchFamily="18" charset="0"/>
                <a:cs typeface="Times New Roman" panose="02020603050405020304" pitchFamily="18" charset="0"/>
              </a:rPr>
              <a:t>Many other stimuli we detect are other versions of the three above</a:t>
            </a:r>
          </a:p>
          <a:p>
            <a:pPr lvl="1" eaLnBrk="1" hangingPunct="1"/>
            <a:r>
              <a:rPr lang="en-US" altLang="en-US" sz="1800">
                <a:latin typeface="Times New Roman" panose="02020603050405020304" pitchFamily="18" charset="0"/>
                <a:cs typeface="Times New Roman" panose="02020603050405020304" pitchFamily="18" charset="0"/>
              </a:rPr>
              <a:t>Itching is small pain stimuli</a:t>
            </a:r>
          </a:p>
          <a:p>
            <a:pPr lvl="1" eaLnBrk="1" hangingPunct="1"/>
            <a:r>
              <a:rPr lang="en-US" altLang="en-US" sz="1800">
                <a:latin typeface="Times New Roman" panose="02020603050405020304" pitchFamily="18" charset="0"/>
                <a:cs typeface="Times New Roman" panose="02020603050405020304" pitchFamily="18" charset="0"/>
              </a:rPr>
              <a:t>Tickling is small pressure stimuli</a:t>
            </a:r>
          </a:p>
          <a:p>
            <a:pPr eaLnBrk="1" hangingPunct="1"/>
            <a:r>
              <a:rPr lang="en-US" altLang="en-US" sz="1800">
                <a:latin typeface="Times New Roman" panose="02020603050405020304" pitchFamily="18" charset="0"/>
                <a:cs typeface="Times New Roman" panose="02020603050405020304" pitchFamily="18" charset="0"/>
              </a:rPr>
              <a:t>When these receptors are stimulated, they send signals through your nervous system to the brain which recognizes that something has been touched.</a:t>
            </a:r>
          </a:p>
          <a:p>
            <a:pPr eaLnBrk="1" hangingPunct="1">
              <a:buFont typeface="Wingdings 3" pitchFamily="2" charset="2"/>
              <a:buNone/>
            </a:pPr>
            <a:endParaRPr lang="en-US" altLang="en-US">
              <a:latin typeface="Times New Roman" panose="02020603050405020304" pitchFamily="18" charset="0"/>
              <a:cs typeface="Times New Roman" panose="02020603050405020304" pitchFamily="18" charset="0"/>
            </a:endParaRPr>
          </a:p>
        </p:txBody>
      </p:sp>
      <p:sp>
        <p:nvSpPr>
          <p:cNvPr id="23557" name="Slide Number Placeholder 5">
            <a:extLst>
              <a:ext uri="{FF2B5EF4-FFF2-40B4-BE49-F238E27FC236}">
                <a16:creationId xmlns:a16="http://schemas.microsoft.com/office/drawing/2014/main" id="{79F9AF26-2FA1-604A-A03D-C96030FBDA5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FC8EDD82-B5AF-AD43-A957-2F5B0EC3D20B}" type="slidenum">
              <a:rPr lang="en-US" altLang="en-US" sz="1400" smtClean="0">
                <a:solidFill>
                  <a:srgbClr val="FFFFFF"/>
                </a:solidFill>
                <a:latin typeface="Arial" panose="020B0604020202020204" pitchFamily="34" charset="0"/>
              </a:rPr>
              <a:pPr>
                <a:spcBef>
                  <a:spcPct val="0"/>
                </a:spcBef>
                <a:buClrTx/>
                <a:buSzTx/>
                <a:buFontTx/>
                <a:buNone/>
              </a:pPr>
              <a:t>6</a:t>
            </a:fld>
            <a:endParaRPr lang="en-US" altLang="en-US" sz="1400">
              <a:solidFill>
                <a:srgbClr val="FFFFFF"/>
              </a:solidFill>
              <a:latin typeface="Arial" panose="020B0604020202020204" pitchFamily="34" charset="0"/>
            </a:endParaRPr>
          </a:p>
        </p:txBody>
      </p:sp>
      <p:sp>
        <p:nvSpPr>
          <p:cNvPr id="23558" name="Footer Placeholder 5">
            <a:extLst>
              <a:ext uri="{FF2B5EF4-FFF2-40B4-BE49-F238E27FC236}">
                <a16:creationId xmlns:a16="http://schemas.microsoft.com/office/drawing/2014/main" id="{70F45319-BC61-0C4D-AEC3-8BE5E03780FE}"/>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sp>
        <p:nvSpPr>
          <p:cNvPr id="23559" name="TextBox 6">
            <a:extLst>
              <a:ext uri="{FF2B5EF4-FFF2-40B4-BE49-F238E27FC236}">
                <a16:creationId xmlns:a16="http://schemas.microsoft.com/office/drawing/2014/main" id="{9A2D3A34-36FD-A74D-8783-994F7C471950}"/>
              </a:ext>
            </a:extLst>
          </p:cNvPr>
          <p:cNvSpPr txBox="1">
            <a:spLocks noChangeArrowheads="1"/>
          </p:cNvSpPr>
          <p:nvPr/>
        </p:nvSpPr>
        <p:spPr bwMode="auto">
          <a:xfrm>
            <a:off x="5997575" y="5257800"/>
            <a:ext cx="2917825"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Image3: For Source/Rights Refer to slide 27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99C252B-EF05-5545-93BA-641A2F8A7082}"/>
              </a:ext>
            </a:extLst>
          </p:cNvPr>
          <p:cNvSpPr>
            <a:spLocks noGrp="1"/>
          </p:cNvSpPr>
          <p:nvPr>
            <p:ph type="title"/>
          </p:nvPr>
        </p:nvSpPr>
        <p:spPr>
          <a:xfrm>
            <a:off x="762000" y="274638"/>
            <a:ext cx="7467600" cy="715962"/>
          </a:xfrm>
        </p:spPr>
        <p:txBody>
          <a:bodyPr/>
          <a:lstStyle/>
          <a:p>
            <a:pPr algn="ctr" eaLnBrk="1" fontAlgn="auto" hangingPunct="1">
              <a:spcAft>
                <a:spcPts val="0"/>
              </a:spcAft>
              <a:defRPr/>
            </a:pPr>
            <a:r>
              <a:rPr lang="en-US" sz="4000" b="1" dirty="0">
                <a:solidFill>
                  <a:schemeClr val="tx1"/>
                </a:solidFill>
                <a:latin typeface="Times New Roman" pitchFamily="18" charset="0"/>
                <a:cs typeface="Times New Roman" pitchFamily="18" charset="0"/>
              </a:rPr>
              <a:t>Touch Sensors Activity</a:t>
            </a:r>
          </a:p>
        </p:txBody>
      </p:sp>
      <p:sp>
        <p:nvSpPr>
          <p:cNvPr id="25603" name="Content Placeholder 2">
            <a:extLst>
              <a:ext uri="{FF2B5EF4-FFF2-40B4-BE49-F238E27FC236}">
                <a16:creationId xmlns:a16="http://schemas.microsoft.com/office/drawing/2014/main" id="{94945AE9-8578-FA40-93FC-8704E79FA4C6}"/>
              </a:ext>
            </a:extLst>
          </p:cNvPr>
          <p:cNvSpPr>
            <a:spLocks noGrp="1"/>
          </p:cNvSpPr>
          <p:nvPr>
            <p:ph sz="quarter" idx="1"/>
          </p:nvPr>
        </p:nvSpPr>
        <p:spPr>
          <a:xfrm>
            <a:off x="457200" y="1219200"/>
            <a:ext cx="7467600" cy="4873625"/>
          </a:xfrm>
        </p:spPr>
        <p:txBody>
          <a:bodyPr/>
          <a:lstStyle/>
          <a:p>
            <a:pPr eaLnBrk="1" hangingPunct="1"/>
            <a:r>
              <a:rPr lang="en-US" altLang="en-US">
                <a:latin typeface="Times New Roman" panose="02020603050405020304" pitchFamily="18" charset="0"/>
                <a:cs typeface="Times New Roman" panose="02020603050405020304" pitchFamily="18" charset="0"/>
              </a:rPr>
              <a:t>Activity:</a:t>
            </a:r>
          </a:p>
          <a:p>
            <a:pPr lvl="1" eaLnBrk="1" hangingPunct="1"/>
            <a:r>
              <a:rPr lang="en-US" altLang="en-US">
                <a:latin typeface="Times New Roman" panose="02020603050405020304" pitchFamily="18" charset="0"/>
                <a:cs typeface="Times New Roman" panose="02020603050405020304" pitchFamily="18" charset="0"/>
              </a:rPr>
              <a:t>Each person pick a partner</a:t>
            </a:r>
          </a:p>
          <a:p>
            <a:pPr lvl="1" eaLnBrk="1" hangingPunct="1"/>
            <a:r>
              <a:rPr lang="en-US" altLang="en-US">
                <a:latin typeface="Times New Roman" panose="02020603050405020304" pitchFamily="18" charset="0"/>
                <a:cs typeface="Times New Roman" panose="02020603050405020304" pitchFamily="18" charset="0"/>
              </a:rPr>
              <a:t>Each group of two should have two pencils</a:t>
            </a:r>
          </a:p>
          <a:p>
            <a:pPr lvl="1" eaLnBrk="1" hangingPunct="1"/>
            <a:r>
              <a:rPr lang="en-US" altLang="en-US">
                <a:latin typeface="Times New Roman" panose="02020603050405020304" pitchFamily="18" charset="0"/>
                <a:cs typeface="Times New Roman" panose="02020603050405020304" pitchFamily="18" charset="0"/>
              </a:rPr>
              <a:t>One partner close his/her eyes and extends his/her hand to the other partner</a:t>
            </a:r>
          </a:p>
          <a:p>
            <a:pPr lvl="1" eaLnBrk="1" hangingPunct="1"/>
            <a:r>
              <a:rPr lang="en-US" altLang="en-US">
                <a:latin typeface="Times New Roman" panose="02020603050405020304" pitchFamily="18" charset="0"/>
                <a:cs typeface="Times New Roman" panose="02020603050405020304" pitchFamily="18" charset="0"/>
              </a:rPr>
              <a:t>Second partner pokes the first partner’s hand with either one or two pencils, and have them guess whether one or two pencils were used.  Try different distances apart when using two pencils at a time.  </a:t>
            </a:r>
          </a:p>
          <a:p>
            <a:pPr lvl="1" eaLnBrk="1" hangingPunct="1"/>
            <a:r>
              <a:rPr lang="en-US" altLang="en-US">
                <a:latin typeface="Times New Roman" panose="02020603050405020304" pitchFamily="18" charset="0"/>
                <a:cs typeface="Times New Roman" panose="02020603050405020304" pitchFamily="18" charset="0"/>
              </a:rPr>
              <a:t>Attempt this at various locations on the hand, starting at the palm and ending at the back of the forearm and discuss results.</a:t>
            </a:r>
          </a:p>
          <a:p>
            <a:pPr lvl="1" eaLnBrk="1" hangingPunct="1"/>
            <a:r>
              <a:rPr lang="en-US" altLang="en-US">
                <a:latin typeface="Times New Roman" panose="02020603050405020304" pitchFamily="18" charset="0"/>
                <a:cs typeface="Times New Roman" panose="02020603050405020304" pitchFamily="18" charset="0"/>
              </a:rPr>
              <a:t>Switch roles. Discuss findings as a group.</a:t>
            </a:r>
          </a:p>
          <a:p>
            <a:pPr eaLnBrk="1" hangingPunct="1"/>
            <a:endParaRPr lang="en-US" altLang="en-US">
              <a:latin typeface="Times New Roman" panose="02020603050405020304" pitchFamily="18" charset="0"/>
              <a:cs typeface="Times New Roman" panose="02020603050405020304" pitchFamily="18" charset="0"/>
            </a:endParaRPr>
          </a:p>
        </p:txBody>
      </p:sp>
      <p:sp>
        <p:nvSpPr>
          <p:cNvPr id="25604" name="Slide Number Placeholder 5">
            <a:extLst>
              <a:ext uri="{FF2B5EF4-FFF2-40B4-BE49-F238E27FC236}">
                <a16:creationId xmlns:a16="http://schemas.microsoft.com/office/drawing/2014/main" id="{D6404623-2CCC-B542-BE5D-EC5EA2B0F98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B2A7F81A-F6B1-714F-81DB-53735559FF94}" type="slidenum">
              <a:rPr lang="en-US" altLang="en-US" sz="1400" smtClean="0">
                <a:solidFill>
                  <a:srgbClr val="FFFFFF"/>
                </a:solidFill>
                <a:latin typeface="Arial" panose="020B0604020202020204" pitchFamily="34" charset="0"/>
              </a:rPr>
              <a:pPr>
                <a:spcBef>
                  <a:spcPct val="0"/>
                </a:spcBef>
                <a:buClrTx/>
                <a:buSzTx/>
                <a:buFontTx/>
                <a:buNone/>
              </a:pPr>
              <a:t>7</a:t>
            </a:fld>
            <a:endParaRPr lang="en-US" altLang="en-US" sz="1400">
              <a:solidFill>
                <a:srgbClr val="FFFFFF"/>
              </a:solidFill>
              <a:latin typeface="Arial" panose="020B0604020202020204" pitchFamily="34" charset="0"/>
            </a:endParaRPr>
          </a:p>
        </p:txBody>
      </p:sp>
      <p:sp>
        <p:nvSpPr>
          <p:cNvPr id="25605" name="Footer Placeholder 5">
            <a:extLst>
              <a:ext uri="{FF2B5EF4-FFF2-40B4-BE49-F238E27FC236}">
                <a16:creationId xmlns:a16="http://schemas.microsoft.com/office/drawing/2014/main" id="{951B2EF1-F4A4-844A-9AFE-24BAAD9D0F05}"/>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E4D1BD5-B589-AB46-B9C2-40111C2D9243}"/>
              </a:ext>
            </a:extLst>
          </p:cNvPr>
          <p:cNvSpPr>
            <a:spLocks noGrp="1"/>
          </p:cNvSpPr>
          <p:nvPr>
            <p:ph type="title"/>
          </p:nvPr>
        </p:nvSpPr>
        <p:spPr>
          <a:xfrm>
            <a:off x="280988" y="152400"/>
            <a:ext cx="8766175" cy="990600"/>
          </a:xfrm>
        </p:spPr>
        <p:txBody>
          <a:bodyPr>
            <a:normAutofit fontScale="90000"/>
          </a:bodyPr>
          <a:lstStyle/>
          <a:p>
            <a:pPr eaLnBrk="1" fontAlgn="auto" hangingPunct="1">
              <a:spcAft>
                <a:spcPts val="0"/>
              </a:spcAft>
              <a:defRPr/>
            </a:pPr>
            <a:r>
              <a:rPr lang="en-US" b="1" dirty="0">
                <a:solidFill>
                  <a:schemeClr val="tx1"/>
                </a:solidFill>
                <a:latin typeface="Times New Roman" pitchFamily="18" charset="0"/>
                <a:cs typeface="Times New Roman" pitchFamily="18" charset="0"/>
              </a:rPr>
              <a:t>Vision: How does the brain know what we look at?</a:t>
            </a:r>
          </a:p>
        </p:txBody>
      </p:sp>
      <p:sp>
        <p:nvSpPr>
          <p:cNvPr id="27651" name="Content Placeholder 2">
            <a:extLst>
              <a:ext uri="{FF2B5EF4-FFF2-40B4-BE49-F238E27FC236}">
                <a16:creationId xmlns:a16="http://schemas.microsoft.com/office/drawing/2014/main" id="{C7964D0C-D076-A047-842F-32D141A189EF}"/>
              </a:ext>
            </a:extLst>
          </p:cNvPr>
          <p:cNvSpPr>
            <a:spLocks noGrp="1"/>
          </p:cNvSpPr>
          <p:nvPr>
            <p:ph sz="quarter" idx="1"/>
          </p:nvPr>
        </p:nvSpPr>
        <p:spPr>
          <a:xfrm>
            <a:off x="4627563" y="1905000"/>
            <a:ext cx="4419600" cy="3336925"/>
          </a:xfrm>
        </p:spPr>
        <p:txBody>
          <a:bodyPr/>
          <a:lstStyle/>
          <a:p>
            <a:pPr eaLnBrk="1" hangingPunct="1"/>
            <a:r>
              <a:rPr lang="en-US" altLang="en-US" sz="2000" b="1">
                <a:latin typeface="Times New Roman" panose="02020603050405020304" pitchFamily="18" charset="0"/>
                <a:cs typeface="Times New Roman" panose="02020603050405020304" pitchFamily="18" charset="0"/>
              </a:rPr>
              <a:t>Light (stimulus) enters the eye</a:t>
            </a:r>
          </a:p>
          <a:p>
            <a:pPr eaLnBrk="1" hangingPunct="1"/>
            <a:r>
              <a:rPr lang="en-US" altLang="en-US" sz="2000" b="1">
                <a:latin typeface="Times New Roman" panose="02020603050405020304" pitchFamily="18" charset="0"/>
                <a:cs typeface="Times New Roman" panose="02020603050405020304" pitchFamily="18" charset="0"/>
              </a:rPr>
              <a:t>It passes through the optic nerve</a:t>
            </a:r>
          </a:p>
          <a:p>
            <a:pPr eaLnBrk="1" hangingPunct="1"/>
            <a:r>
              <a:rPr lang="en-US" altLang="en-US" sz="2000" b="1">
                <a:latin typeface="Times New Roman" panose="02020603050405020304" pitchFamily="18" charset="0"/>
                <a:cs typeface="Times New Roman" panose="02020603050405020304" pitchFamily="18" charset="0"/>
              </a:rPr>
              <a:t>Lateral Geniculate Nucleus (LGN) relays the information to the visual cortex</a:t>
            </a:r>
          </a:p>
          <a:p>
            <a:pPr eaLnBrk="1" hangingPunct="1"/>
            <a:r>
              <a:rPr lang="en-US" altLang="en-US" sz="2000" b="1">
                <a:latin typeface="Times New Roman" panose="02020603050405020304" pitchFamily="18" charset="0"/>
                <a:cs typeface="Times New Roman" panose="02020603050405020304" pitchFamily="18" charset="0"/>
              </a:rPr>
              <a:t>Visual Cortex processes this information</a:t>
            </a:r>
          </a:p>
          <a:p>
            <a:pPr eaLnBrk="1" hangingPunct="1"/>
            <a:endParaRPr lang="en-US" altLang="en-US" sz="2000">
              <a:latin typeface="Times New Roman" panose="02020603050405020304" pitchFamily="18" charset="0"/>
              <a:cs typeface="Times New Roman" panose="02020603050405020304" pitchFamily="18" charset="0"/>
            </a:endParaRPr>
          </a:p>
        </p:txBody>
      </p:sp>
      <p:sp>
        <p:nvSpPr>
          <p:cNvPr id="27652" name="Slide Number Placeholder 4">
            <a:extLst>
              <a:ext uri="{FF2B5EF4-FFF2-40B4-BE49-F238E27FC236}">
                <a16:creationId xmlns:a16="http://schemas.microsoft.com/office/drawing/2014/main" id="{CE310E0C-4A4E-5445-B936-53001E560B7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F5998781-5DE1-A348-92E5-BBF91D6D7262}" type="slidenum">
              <a:rPr lang="en-US" altLang="en-US" sz="1400" smtClean="0">
                <a:solidFill>
                  <a:srgbClr val="FFFFFF"/>
                </a:solidFill>
                <a:latin typeface="Arial" panose="020B0604020202020204" pitchFamily="34" charset="0"/>
              </a:rPr>
              <a:pPr>
                <a:spcBef>
                  <a:spcPct val="0"/>
                </a:spcBef>
                <a:buClrTx/>
                <a:buSzTx/>
                <a:buFontTx/>
                <a:buNone/>
              </a:pPr>
              <a:t>8</a:t>
            </a:fld>
            <a:endParaRPr lang="en-US" altLang="en-US" sz="1400">
              <a:solidFill>
                <a:srgbClr val="FFFFFF"/>
              </a:solidFill>
              <a:latin typeface="Arial" panose="020B0604020202020204" pitchFamily="34" charset="0"/>
            </a:endParaRPr>
          </a:p>
        </p:txBody>
      </p:sp>
      <p:sp>
        <p:nvSpPr>
          <p:cNvPr id="27653" name="Footer Placeholder 5">
            <a:extLst>
              <a:ext uri="{FF2B5EF4-FFF2-40B4-BE49-F238E27FC236}">
                <a16:creationId xmlns:a16="http://schemas.microsoft.com/office/drawing/2014/main" id="{C182D1CC-A883-6F43-889A-0FC72D954834}"/>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pic>
        <p:nvPicPr>
          <p:cNvPr id="27654" name="Picture 3">
            <a:extLst>
              <a:ext uri="{FF2B5EF4-FFF2-40B4-BE49-F238E27FC236}">
                <a16:creationId xmlns:a16="http://schemas.microsoft.com/office/drawing/2014/main" id="{304DBA03-26EB-DD48-9C9B-EF8180BE7B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600200"/>
            <a:ext cx="46259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umanEyeAnnotated.jpg">
            <a:extLst>
              <a:ext uri="{FF2B5EF4-FFF2-40B4-BE49-F238E27FC236}">
                <a16:creationId xmlns:a16="http://schemas.microsoft.com/office/drawing/2014/main" id="{DFE534AF-F02D-D141-B356-7854158C27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3886200"/>
            <a:ext cx="252571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a:extLst>
              <a:ext uri="{FF2B5EF4-FFF2-40B4-BE49-F238E27FC236}">
                <a16:creationId xmlns:a16="http://schemas.microsoft.com/office/drawing/2014/main" id="{BB2B79A8-9FFB-EF48-966A-7EB4D7BCA8AC}"/>
              </a:ext>
            </a:extLst>
          </p:cNvPr>
          <p:cNvSpPr>
            <a:spLocks noGrp="1"/>
          </p:cNvSpPr>
          <p:nvPr>
            <p:ph type="title"/>
          </p:nvPr>
        </p:nvSpPr>
        <p:spPr>
          <a:xfrm>
            <a:off x="838200" y="274638"/>
            <a:ext cx="7467600" cy="792162"/>
          </a:xfrm>
        </p:spPr>
        <p:txBody>
          <a:bodyPr/>
          <a:lstStyle/>
          <a:p>
            <a:pPr algn="ctr" eaLnBrk="1" fontAlgn="auto" hangingPunct="1">
              <a:spcAft>
                <a:spcPts val="0"/>
              </a:spcAft>
              <a:defRPr/>
            </a:pPr>
            <a:r>
              <a:rPr lang="en-US" sz="3600" b="1" dirty="0">
                <a:solidFill>
                  <a:schemeClr val="tx1"/>
                </a:solidFill>
                <a:latin typeface="Times New Roman" pitchFamily="18" charset="0"/>
                <a:cs typeface="Times New Roman" pitchFamily="18" charset="0"/>
              </a:rPr>
              <a:t>How do Your Eyes Work?</a:t>
            </a:r>
          </a:p>
        </p:txBody>
      </p:sp>
      <p:sp>
        <p:nvSpPr>
          <p:cNvPr id="3" name="Content Placeholder 2">
            <a:extLst>
              <a:ext uri="{FF2B5EF4-FFF2-40B4-BE49-F238E27FC236}">
                <a16:creationId xmlns:a16="http://schemas.microsoft.com/office/drawing/2014/main" id="{B7293AE0-CE20-3C4E-8CEC-4D486478D6C9}"/>
              </a:ext>
            </a:extLst>
          </p:cNvPr>
          <p:cNvSpPr>
            <a:spLocks noGrp="1"/>
          </p:cNvSpPr>
          <p:nvPr>
            <p:ph sz="quarter" idx="1"/>
          </p:nvPr>
        </p:nvSpPr>
        <p:spPr>
          <a:xfrm>
            <a:off x="457200" y="1600200"/>
            <a:ext cx="7848600" cy="4873625"/>
          </a:xfrm>
        </p:spPr>
        <p:txBody>
          <a:bodyPr>
            <a:normAutofit fontScale="92500" lnSpcReduction="20000"/>
          </a:bodyPr>
          <a:lstStyle/>
          <a:p>
            <a:pPr marL="274320" indent="-274320" eaLnBrk="1" fontAlgn="auto" hangingPunct="1">
              <a:spcAft>
                <a:spcPts val="0"/>
              </a:spcAft>
              <a:buFont typeface="Wingdings 3"/>
              <a:buChar char=""/>
              <a:defRPr/>
            </a:pPr>
            <a:r>
              <a:rPr lang="en-US" dirty="0">
                <a:latin typeface="Times New Roman" pitchFamily="18" charset="0"/>
                <a:cs typeface="Times New Roman" pitchFamily="18" charset="0"/>
              </a:rPr>
              <a:t>First, light enters your eye, and is </a:t>
            </a:r>
            <a:r>
              <a:rPr lang="en-US" b="1" dirty="0">
                <a:solidFill>
                  <a:srgbClr val="FF0000"/>
                </a:solidFill>
                <a:latin typeface="Times New Roman" pitchFamily="18" charset="0"/>
                <a:cs typeface="Times New Roman" pitchFamily="18" charset="0"/>
              </a:rPr>
              <a:t>refracted</a:t>
            </a:r>
            <a:r>
              <a:rPr lang="en-US" dirty="0">
                <a:latin typeface="Times New Roman" pitchFamily="18" charset="0"/>
                <a:cs typeface="Times New Roman" pitchFamily="18" charset="0"/>
              </a:rPr>
              <a:t>, or bent, by the </a:t>
            </a:r>
            <a:r>
              <a:rPr lang="en-US" b="1" dirty="0">
                <a:solidFill>
                  <a:srgbClr val="FF0000"/>
                </a:solidFill>
                <a:latin typeface="Times New Roman" pitchFamily="18" charset="0"/>
                <a:cs typeface="Times New Roman" pitchFamily="18" charset="0"/>
              </a:rPr>
              <a:t>cornea</a:t>
            </a:r>
            <a:r>
              <a:rPr lang="en-US" dirty="0">
                <a:latin typeface="Times New Roman" pitchFamily="18" charset="0"/>
                <a:cs typeface="Times New Roman" pitchFamily="18" charset="0"/>
              </a:rPr>
              <a:t>, the outermost part of your eye. </a:t>
            </a:r>
          </a:p>
          <a:p>
            <a:pPr marL="274320" indent="-274320" eaLnBrk="1" fontAlgn="auto" hangingPunct="1">
              <a:spcAft>
                <a:spcPts val="0"/>
              </a:spcAft>
              <a:buFont typeface="Wingdings 3"/>
              <a:buChar char=""/>
              <a:defRPr/>
            </a:pPr>
            <a:r>
              <a:rPr lang="en-US" dirty="0">
                <a:latin typeface="Times New Roman" pitchFamily="18" charset="0"/>
                <a:cs typeface="Times New Roman" pitchFamily="18" charset="0"/>
              </a:rPr>
              <a:t>Refracted light is directed right at the </a:t>
            </a:r>
            <a:r>
              <a:rPr lang="en-US" b="1" dirty="0">
                <a:solidFill>
                  <a:srgbClr val="FF0000"/>
                </a:solidFill>
                <a:latin typeface="Times New Roman" pitchFamily="18" charset="0"/>
                <a:cs typeface="Times New Roman" pitchFamily="18" charset="0"/>
              </a:rPr>
              <a:t>pupil</a:t>
            </a:r>
            <a:r>
              <a:rPr lang="en-US" dirty="0">
                <a:latin typeface="Times New Roman" pitchFamily="18" charset="0"/>
                <a:cs typeface="Times New Roman" pitchFamily="18" charset="0"/>
              </a:rPr>
              <a:t>, a small hole in the center of the </a:t>
            </a:r>
            <a:r>
              <a:rPr lang="en-US" b="1" dirty="0">
                <a:solidFill>
                  <a:srgbClr val="FF0000"/>
                </a:solidFill>
                <a:latin typeface="Times New Roman" pitchFamily="18" charset="0"/>
                <a:cs typeface="Times New Roman" pitchFamily="18" charset="0"/>
              </a:rPr>
              <a:t>iris</a:t>
            </a:r>
            <a:r>
              <a:rPr lang="en-US" dirty="0">
                <a:latin typeface="Times New Roman" pitchFamily="18" charset="0"/>
                <a:cs typeface="Times New Roman" pitchFamily="18" charset="0"/>
              </a:rPr>
              <a:t>, the colored part of the eye. The iris can change the size of the pupil to allow more or less light to enter.</a:t>
            </a:r>
          </a:p>
          <a:p>
            <a:pPr marL="274320" indent="-274320" eaLnBrk="1" fontAlgn="auto" hangingPunct="1">
              <a:spcAft>
                <a:spcPts val="0"/>
              </a:spcAft>
              <a:buFont typeface="Wingdings 3"/>
              <a:buChar char=""/>
              <a:defRPr/>
            </a:pPr>
            <a:r>
              <a:rPr lang="en-US" dirty="0">
                <a:latin typeface="Times New Roman" pitchFamily="18" charset="0"/>
                <a:cs typeface="Times New Roman" pitchFamily="18" charset="0"/>
              </a:rPr>
              <a:t> Light that goes through the pupil is then redirected again by the eye’s </a:t>
            </a:r>
            <a:r>
              <a:rPr lang="en-US" b="1" dirty="0">
                <a:solidFill>
                  <a:srgbClr val="FF0000"/>
                </a:solidFill>
                <a:latin typeface="Times New Roman" pitchFamily="18" charset="0"/>
                <a:cs typeface="Times New Roman" pitchFamily="18" charset="0"/>
              </a:rPr>
              <a:t>lens</a:t>
            </a:r>
            <a:r>
              <a:rPr lang="en-US" dirty="0">
                <a:latin typeface="Times New Roman" pitchFamily="18" charset="0"/>
                <a:cs typeface="Times New Roman" pitchFamily="18" charset="0"/>
              </a:rPr>
              <a:t>, which points the light at nerve cells in the back of your eye.  </a:t>
            </a:r>
          </a:p>
          <a:p>
            <a:pPr marL="274320" indent="-274320" eaLnBrk="1" fontAlgn="auto" hangingPunct="1">
              <a:spcAft>
                <a:spcPts val="0"/>
              </a:spcAft>
              <a:buFont typeface="Wingdings 3"/>
              <a:buChar char=""/>
              <a:defRPr/>
            </a:pPr>
            <a:r>
              <a:rPr lang="en-US" dirty="0">
                <a:latin typeface="Times New Roman" pitchFamily="18" charset="0"/>
                <a:cs typeface="Times New Roman" pitchFamily="18" charset="0"/>
              </a:rPr>
              <a:t>There are two types of nerve cells in the back:</a:t>
            </a:r>
            <a:endParaRPr lang="en-US" i="1" dirty="0">
              <a:latin typeface="Times New Roman" pitchFamily="18" charset="0"/>
              <a:cs typeface="Times New Roman" pitchFamily="18" charset="0"/>
            </a:endParaRPr>
          </a:p>
          <a:p>
            <a:pPr marL="548640" lvl="1" indent="-274320" eaLnBrk="1" fontAlgn="auto" hangingPunct="1">
              <a:spcAft>
                <a:spcPts val="0"/>
              </a:spcAft>
              <a:buFont typeface="Wingdings 3"/>
              <a:buChar char=""/>
              <a:defRPr/>
            </a:pPr>
            <a:r>
              <a:rPr lang="en-US" b="1" dirty="0">
                <a:solidFill>
                  <a:srgbClr val="FF0000"/>
                </a:solidFill>
                <a:latin typeface="Times New Roman" pitchFamily="18" charset="0"/>
                <a:cs typeface="Times New Roman" pitchFamily="18" charset="0"/>
              </a:rPr>
              <a:t>Cones</a:t>
            </a:r>
            <a:r>
              <a:rPr lang="en-US" dirty="0">
                <a:latin typeface="Times New Roman" pitchFamily="18" charset="0"/>
                <a:cs typeface="Times New Roman" pitchFamily="18" charset="0"/>
              </a:rPr>
              <a:t> detect colors and fine details in good light.  </a:t>
            </a:r>
          </a:p>
          <a:p>
            <a:pPr marL="548640" lvl="1" indent="-274320" eaLnBrk="1" fontAlgn="auto" hangingPunct="1">
              <a:spcAft>
                <a:spcPts val="0"/>
              </a:spcAft>
              <a:buFont typeface="Wingdings 3"/>
              <a:buNone/>
              <a:defRPr/>
            </a:pPr>
            <a:r>
              <a:rPr lang="en-US" dirty="0">
                <a:latin typeface="Times New Roman" pitchFamily="18" charset="0"/>
                <a:cs typeface="Times New Roman" pitchFamily="18" charset="0"/>
              </a:rPr>
              <a:t>	They are concentrated in the center of the </a:t>
            </a:r>
          </a:p>
          <a:p>
            <a:pPr marL="548640" lvl="1" indent="-274320" eaLnBrk="1" fontAlgn="auto" hangingPunct="1">
              <a:spcAft>
                <a:spcPts val="0"/>
              </a:spcAft>
              <a:buFont typeface="Wingdings 3"/>
              <a:buNone/>
              <a:defRPr/>
            </a:pPr>
            <a:r>
              <a:rPr lang="en-US" dirty="0">
                <a:latin typeface="Times New Roman" pitchFamily="18" charset="0"/>
                <a:cs typeface="Times New Roman" pitchFamily="18" charset="0"/>
              </a:rPr>
              <a:t>	back part of your eye.</a:t>
            </a:r>
          </a:p>
          <a:p>
            <a:pPr marL="548640" lvl="1" indent="-274320" eaLnBrk="1" fontAlgn="auto" hangingPunct="1">
              <a:spcAft>
                <a:spcPts val="0"/>
              </a:spcAft>
              <a:buFont typeface="Wingdings 3"/>
              <a:buChar char=""/>
              <a:defRPr/>
            </a:pPr>
            <a:r>
              <a:rPr lang="en-US" b="1" dirty="0">
                <a:solidFill>
                  <a:srgbClr val="FF0000"/>
                </a:solidFill>
                <a:latin typeface="Times New Roman" pitchFamily="18" charset="0"/>
                <a:cs typeface="Times New Roman" pitchFamily="18" charset="0"/>
              </a:rPr>
              <a:t>Rods</a:t>
            </a:r>
            <a:r>
              <a:rPr lang="en-US" dirty="0">
                <a:latin typeface="Times New Roman" pitchFamily="18" charset="0"/>
                <a:cs typeface="Times New Roman" pitchFamily="18" charset="0"/>
              </a:rPr>
              <a:t> detect the presence of objects in bad light </a:t>
            </a:r>
          </a:p>
          <a:p>
            <a:pPr marL="548640" lvl="1" indent="-274320" eaLnBrk="1" fontAlgn="auto" hangingPunct="1">
              <a:spcAft>
                <a:spcPts val="0"/>
              </a:spcAft>
              <a:buFont typeface="Wingdings 3"/>
              <a:buNone/>
              <a:defRPr/>
            </a:pPr>
            <a:r>
              <a:rPr lang="en-US" dirty="0">
                <a:latin typeface="Times New Roman" pitchFamily="18" charset="0"/>
                <a:cs typeface="Times New Roman" pitchFamily="18" charset="0"/>
              </a:rPr>
              <a:t>	and are concentrated on the sides of the back part of your eye.</a:t>
            </a:r>
          </a:p>
          <a:p>
            <a:pPr marL="274320" indent="-274320" eaLnBrk="1" fontAlgn="auto" hangingPunct="1">
              <a:spcAft>
                <a:spcPts val="0"/>
              </a:spcAft>
              <a:buFont typeface="Wingdings 3"/>
              <a:buChar char=""/>
              <a:defRPr/>
            </a:pPr>
            <a:r>
              <a:rPr lang="en-US" dirty="0">
                <a:latin typeface="Times New Roman" pitchFamily="18" charset="0"/>
                <a:cs typeface="Times New Roman" pitchFamily="18" charset="0"/>
              </a:rPr>
              <a:t>Cones and rod send signal through the </a:t>
            </a:r>
            <a:r>
              <a:rPr lang="en-US" b="1" dirty="0">
                <a:solidFill>
                  <a:srgbClr val="FF0000"/>
                </a:solidFill>
                <a:latin typeface="Times New Roman" pitchFamily="18" charset="0"/>
                <a:cs typeface="Times New Roman" pitchFamily="18" charset="0"/>
              </a:rPr>
              <a:t>optic nerve </a:t>
            </a:r>
            <a:r>
              <a:rPr lang="en-US" dirty="0">
                <a:latin typeface="Times New Roman" pitchFamily="18" charset="0"/>
                <a:cs typeface="Times New Roman" pitchFamily="18" charset="0"/>
              </a:rPr>
              <a:t>to brain.  </a:t>
            </a:r>
            <a:endParaRPr lang="en-US" i="1" dirty="0">
              <a:latin typeface="Times New Roman" pitchFamily="18" charset="0"/>
              <a:cs typeface="Times New Roman" pitchFamily="18" charset="0"/>
            </a:endParaRPr>
          </a:p>
          <a:p>
            <a:pPr marL="548640" lvl="1" indent="-274320" eaLnBrk="1" fontAlgn="auto" hangingPunct="1">
              <a:spcAft>
                <a:spcPts val="0"/>
              </a:spcAft>
              <a:buFont typeface="Wingdings 3"/>
              <a:buChar char=""/>
              <a:defRPr/>
            </a:pPr>
            <a:endParaRPr lang="en-US" i="1" dirty="0">
              <a:latin typeface="Times New Roman" pitchFamily="18" charset="0"/>
              <a:cs typeface="Times New Roman" pitchFamily="18" charset="0"/>
            </a:endParaRPr>
          </a:p>
        </p:txBody>
      </p:sp>
      <p:sp>
        <p:nvSpPr>
          <p:cNvPr id="29701" name="Slide Number Placeholder 5">
            <a:extLst>
              <a:ext uri="{FF2B5EF4-FFF2-40B4-BE49-F238E27FC236}">
                <a16:creationId xmlns:a16="http://schemas.microsoft.com/office/drawing/2014/main" id="{5403C9A7-2300-5542-8F64-58A1DFC2605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06536B58-E6BC-224D-AB68-6698F0C07E93}" type="slidenum">
              <a:rPr lang="en-US" altLang="en-US" sz="1400" smtClean="0">
                <a:solidFill>
                  <a:srgbClr val="FFFFFF"/>
                </a:solidFill>
                <a:latin typeface="Arial" panose="020B0604020202020204" pitchFamily="34" charset="0"/>
              </a:rPr>
              <a:pPr>
                <a:spcBef>
                  <a:spcPct val="0"/>
                </a:spcBef>
                <a:buClrTx/>
                <a:buSzTx/>
                <a:buFontTx/>
                <a:buNone/>
              </a:pPr>
              <a:t>9</a:t>
            </a:fld>
            <a:endParaRPr lang="en-US" altLang="en-US" sz="1400">
              <a:solidFill>
                <a:srgbClr val="FFFFFF"/>
              </a:solidFill>
              <a:latin typeface="Arial" panose="020B0604020202020204" pitchFamily="34" charset="0"/>
            </a:endParaRPr>
          </a:p>
        </p:txBody>
      </p:sp>
      <p:sp>
        <p:nvSpPr>
          <p:cNvPr id="29702" name="Footer Placeholder 5">
            <a:extLst>
              <a:ext uri="{FF2B5EF4-FFF2-40B4-BE49-F238E27FC236}">
                <a16:creationId xmlns:a16="http://schemas.microsoft.com/office/drawing/2014/main" id="{8BE57B17-4081-8B43-900A-AECF37FDCC09}"/>
              </a:ext>
            </a:extLst>
          </p:cNvPr>
          <p:cNvSpPr>
            <a:spLocks noGrp="1"/>
          </p:cNvSpPr>
          <p:nvPr>
            <p:ph type="ftr" sz="quarter" idx="12"/>
          </p:nvPr>
        </p:nvSpPr>
        <p:spPr bwMode="auto">
          <a:xfrm>
            <a:off x="457200" y="6356350"/>
            <a:ext cx="822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itchFamily="2"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BDCAE9"/>
              </a:buClr>
              <a:buSzPct val="68000"/>
              <a:buFont typeface="Wingdings 2"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US" altLang="en-US" sz="1000">
                <a:solidFill>
                  <a:schemeClr val="tx2"/>
                </a:solidFill>
                <a:latin typeface="Arial" panose="020B0604020202020204" pitchFamily="34" charset="0"/>
              </a:rPr>
              <a:t>Computational Neurobiology Center, University of Missouri</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5D99245-70F6-482E-87C4-C4C2344A7339}">
  <ds:schemaRefs>
    <ds:schemaRef ds:uri="http://schemas.microsoft.com/sharepoint/v3/contenttype/forms"/>
  </ds:schemaRefs>
</ds:datastoreItem>
</file>

<file path=customXml/itemProps2.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Oriel</Template>
  <TotalTime>1725</TotalTime>
  <Words>2228</Words>
  <Application>Microsoft Macintosh PowerPoint</Application>
  <PresentationFormat>On-screen Show (4:3)</PresentationFormat>
  <Paragraphs>292</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Century Schoolbook</vt:lpstr>
      <vt:lpstr>Open sans</vt:lpstr>
      <vt:lpstr>Times New Roman</vt:lpstr>
      <vt:lpstr>Wingdings</vt:lpstr>
      <vt:lpstr>Wingdings 2</vt:lpstr>
      <vt:lpstr>Wingdings 3</vt:lpstr>
      <vt:lpstr>Oriel</vt:lpstr>
      <vt:lpstr>HOW DO HUMAN SENSORS WORK? - understanding human sensors and comparing them with those in a robot  </vt:lpstr>
      <vt:lpstr>What is a Sensor?</vt:lpstr>
      <vt:lpstr>What is a Sensor?</vt:lpstr>
      <vt:lpstr>Human Sensors</vt:lpstr>
      <vt:lpstr>Human Sensors – signal transmission</vt:lpstr>
      <vt:lpstr>Touch: How do we Feel Using our Skin?</vt:lpstr>
      <vt:lpstr>Touch Sensors Activity</vt:lpstr>
      <vt:lpstr>Vision: How does the brain know what we look at?</vt:lpstr>
      <vt:lpstr>How do Your Eyes Work?</vt:lpstr>
      <vt:lpstr>Various parts of the human eye</vt:lpstr>
      <vt:lpstr>Various parts of the human ear</vt:lpstr>
      <vt:lpstr>How do we hear</vt:lpstr>
      <vt:lpstr>Smell: How do we Smell Using our Nose?</vt:lpstr>
      <vt:lpstr>Taste: How do we Taste Using our Tongue?</vt:lpstr>
      <vt:lpstr>Taste Activity</vt:lpstr>
      <vt:lpstr>                EV3 ROBOT Sensors</vt:lpstr>
      <vt:lpstr>How do Robot Sensors Work?</vt:lpstr>
      <vt:lpstr>How do Robot Sensors Work? (cont.) </vt:lpstr>
      <vt:lpstr>What are robot equivalents of human sensors?</vt:lpstr>
      <vt:lpstr>PowerPoint Presentation</vt:lpstr>
      <vt:lpstr>PRE/POST- ASSESSMENT SHEET HOW DO HUMAN SENSORS WORK?</vt:lpstr>
      <vt:lpstr>Image Source/Rights</vt:lpstr>
      <vt:lpstr>Image Source/Rights</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Johnson, Chris</cp:lastModifiedBy>
  <cp:revision>218</cp:revision>
  <dcterms:created xsi:type="dcterms:W3CDTF">2009-07-19T21:20:08Z</dcterms:created>
  <dcterms:modified xsi:type="dcterms:W3CDTF">2018-12-11T04:59:16Z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